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6"/>
  </p:notesMasterIdLst>
  <p:sldIdLst>
    <p:sldId id="256" r:id="rId2"/>
    <p:sldId id="894" r:id="rId3"/>
    <p:sldId id="895" r:id="rId4"/>
    <p:sldId id="537" r:id="rId5"/>
    <p:sldId id="896" r:id="rId6"/>
    <p:sldId id="897" r:id="rId7"/>
    <p:sldId id="898" r:id="rId8"/>
    <p:sldId id="900" r:id="rId9"/>
    <p:sldId id="899" r:id="rId10"/>
    <p:sldId id="901" r:id="rId11"/>
    <p:sldId id="458" r:id="rId12"/>
    <p:sldId id="902" r:id="rId13"/>
    <p:sldId id="903" r:id="rId14"/>
    <p:sldId id="904" r:id="rId15"/>
    <p:sldId id="905" r:id="rId16"/>
    <p:sldId id="906" r:id="rId17"/>
    <p:sldId id="907" r:id="rId18"/>
    <p:sldId id="889" r:id="rId19"/>
    <p:sldId id="908" r:id="rId20"/>
    <p:sldId id="931" r:id="rId21"/>
    <p:sldId id="909" r:id="rId22"/>
    <p:sldId id="910" r:id="rId23"/>
    <p:sldId id="913" r:id="rId24"/>
    <p:sldId id="915" r:id="rId25"/>
    <p:sldId id="914" r:id="rId26"/>
    <p:sldId id="916" r:id="rId27"/>
    <p:sldId id="917" r:id="rId28"/>
    <p:sldId id="918" r:id="rId29"/>
    <p:sldId id="919" r:id="rId30"/>
    <p:sldId id="920" r:id="rId31"/>
    <p:sldId id="921" r:id="rId32"/>
    <p:sldId id="922" r:id="rId33"/>
    <p:sldId id="923" r:id="rId34"/>
    <p:sldId id="924" r:id="rId35"/>
    <p:sldId id="927" r:id="rId36"/>
    <p:sldId id="925" r:id="rId37"/>
    <p:sldId id="932" r:id="rId38"/>
    <p:sldId id="454" r:id="rId39"/>
    <p:sldId id="1309" r:id="rId40"/>
    <p:sldId id="1310" r:id="rId41"/>
    <p:sldId id="1311" r:id="rId42"/>
    <p:sldId id="1312" r:id="rId43"/>
    <p:sldId id="928" r:id="rId44"/>
    <p:sldId id="929" r:id="rId45"/>
    <p:sldId id="1313" r:id="rId46"/>
    <p:sldId id="926" r:id="rId47"/>
    <p:sldId id="930" r:id="rId48"/>
    <p:sldId id="744" r:id="rId49"/>
    <p:sldId id="745" r:id="rId50"/>
    <p:sldId id="746" r:id="rId51"/>
    <p:sldId id="727" r:id="rId52"/>
    <p:sldId id="728" r:id="rId53"/>
    <p:sldId id="731" r:id="rId54"/>
    <p:sldId id="447" r:id="rId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94"/>
            <p14:sldId id="895"/>
            <p14:sldId id="537"/>
            <p14:sldId id="896"/>
            <p14:sldId id="897"/>
            <p14:sldId id="898"/>
            <p14:sldId id="900"/>
            <p14:sldId id="899"/>
            <p14:sldId id="901"/>
            <p14:sldId id="458"/>
            <p14:sldId id="902"/>
            <p14:sldId id="903"/>
            <p14:sldId id="904"/>
            <p14:sldId id="905"/>
            <p14:sldId id="906"/>
            <p14:sldId id="907"/>
            <p14:sldId id="889"/>
            <p14:sldId id="908"/>
            <p14:sldId id="931"/>
            <p14:sldId id="909"/>
            <p14:sldId id="910"/>
            <p14:sldId id="913"/>
            <p14:sldId id="915"/>
            <p14:sldId id="914"/>
            <p14:sldId id="916"/>
            <p14:sldId id="917"/>
            <p14:sldId id="918"/>
            <p14:sldId id="919"/>
            <p14:sldId id="920"/>
            <p14:sldId id="921"/>
            <p14:sldId id="922"/>
            <p14:sldId id="923"/>
            <p14:sldId id="924"/>
            <p14:sldId id="927"/>
            <p14:sldId id="925"/>
            <p14:sldId id="932"/>
            <p14:sldId id="454"/>
            <p14:sldId id="1309"/>
            <p14:sldId id="1310"/>
            <p14:sldId id="1311"/>
            <p14:sldId id="1312"/>
            <p14:sldId id="928"/>
            <p14:sldId id="929"/>
            <p14:sldId id="1313"/>
            <p14:sldId id="926"/>
            <p14:sldId id="930"/>
            <p14:sldId id="744"/>
            <p14:sldId id="745"/>
            <p14:sldId id="746"/>
            <p14:sldId id="727"/>
            <p14:sldId id="728"/>
            <p14:sldId id="731"/>
            <p14:sldId id="4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109" d="100"/>
          <a:sy n="109" d="100"/>
        </p:scale>
        <p:origin x="1241" y="55"/>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12/19/2019</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a:t>
            </a:fld>
            <a:endParaRPr lang="en-US" altLang="zh-CN"/>
          </a:p>
        </p:txBody>
      </p:sp>
    </p:spTree>
    <p:extLst>
      <p:ext uri="{BB962C8B-B14F-4D97-AF65-F5344CB8AC3E}">
        <p14:creationId xmlns:p14="http://schemas.microsoft.com/office/powerpoint/2010/main" val="107764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模拟两个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的轮流对话的过程是这样的，在一开始，从训练集中随意找到一句话作为输入给第一个</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网络把这个输入编码成一个隐层向量，然后</a:t>
            </a:r>
            <a:r>
              <a:rPr lang="en-US" altLang="zh-CN" sz="1200" b="0" i="0" kern="1200" dirty="0">
                <a:solidFill>
                  <a:schemeClr val="tx1"/>
                </a:solidFill>
                <a:effectLst/>
                <a:latin typeface="+mn-lt"/>
                <a:ea typeface="+mn-ea"/>
                <a:cs typeface="+mn-cs"/>
              </a:rPr>
              <a:t>decode </a:t>
            </a:r>
            <a:r>
              <a:rPr lang="zh-CN" altLang="en-US" sz="1200" b="0" i="0" kern="1200" dirty="0">
                <a:solidFill>
                  <a:schemeClr val="tx1"/>
                </a:solidFill>
                <a:effectLst/>
                <a:latin typeface="+mn-lt"/>
                <a:ea typeface="+mn-ea"/>
                <a:cs typeface="+mn-cs"/>
              </a:rPr>
              <a:t>来生成响应。之后，第二个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把刚才前一个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输出的响应和对话历史融合，重新通过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网络编码得到一个隐层向量（相当于更新了对话的状态），然后通过</a:t>
            </a:r>
            <a:r>
              <a:rPr lang="en-US"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网络生成响应，并传给第一个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。这个过程不断被重复。</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50</a:t>
            </a:fld>
            <a:endParaRPr lang="en-US" altLang="zh-CN"/>
          </a:p>
        </p:txBody>
      </p:sp>
    </p:spTree>
    <p:extLst>
      <p:ext uri="{BB962C8B-B14F-4D97-AF65-F5344CB8AC3E}">
        <p14:creationId xmlns:p14="http://schemas.microsoft.com/office/powerpoint/2010/main" val="1966775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6"/>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6"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563006" y="726666"/>
            <a:ext cx="6853796"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946402" y="4800600"/>
            <a:ext cx="6737351"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5388864"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6176264" y="1216152"/>
            <a:ext cx="5388864"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62992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4876800" y="3048003"/>
            <a:ext cx="3048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609600" y="1219200"/>
            <a:ext cx="109728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609600" y="1143000"/>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4064000" y="6362437"/>
            <a:ext cx="39624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sz="1400" dirty="0">
                <a:latin typeface="+mn-ea"/>
                <a:ea typeface="+mn-ea"/>
              </a:rPr>
              <a:t>神经网络与深度学习</a:t>
            </a:r>
            <a:endParaRPr lang="zh-CN" altLang="zh-CN" sz="1400" dirty="0">
              <a:latin typeface="+mn-ea"/>
              <a:ea typeface="+mn-ea"/>
            </a:endParaRPr>
          </a:p>
        </p:txBody>
      </p:sp>
      <p:sp>
        <p:nvSpPr>
          <p:cNvPr id="18" name="Rectangle 17"/>
          <p:cNvSpPr/>
          <p:nvPr userDrawn="1"/>
        </p:nvSpPr>
        <p:spPr>
          <a:xfrm>
            <a:off x="10972800" y="6362437"/>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4.xml"/><Relationship Id="rId4" Type="http://schemas.openxmlformats.org/officeDocument/2006/relationships/image" Target="../media/image18.tmp"/></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3.xml"/><Relationship Id="rId4" Type="http://schemas.openxmlformats.org/officeDocument/2006/relationships/image" Target="../media/image29.tmp"/></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400.png"/><Relationship Id="rId1" Type="http://schemas.openxmlformats.org/officeDocument/2006/relationships/slideLayout" Target="../slideLayouts/slideLayout3.xml"/><Relationship Id="rId6" Type="http://schemas.openxmlformats.org/officeDocument/2006/relationships/image" Target="../media/image39.tmp"/><Relationship Id="rId5" Type="http://schemas.openxmlformats.org/officeDocument/2006/relationships/image" Target="../media/image38.tmp"/><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tmp"/><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fuyw.top/NLP_02_QANet/" TargetMode="External"/><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hyperlink" Target="http://jalammar.github.io/illustrated-transformer/"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jalammar.github.io/illustrated-transformer/" TargetMode="External"/><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序列生成模型</a:t>
            </a:r>
            <a:endParaRPr lang="en-US" altLang="zh-CN" dirty="0"/>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5AC60-5243-46D6-94D2-47F861A23B4C}"/>
              </a:ext>
            </a:extLst>
          </p:cNvPr>
          <p:cNvSpPr>
            <a:spLocks noGrp="1"/>
          </p:cNvSpPr>
          <p:nvPr>
            <p:ph type="title"/>
          </p:nvPr>
        </p:nvSpPr>
        <p:spPr/>
        <p:txBody>
          <a:bodyPr/>
          <a:lstStyle/>
          <a:p>
            <a:r>
              <a:rPr lang="zh-CN" altLang="en-US" dirty="0"/>
              <a:t>序列生成</a:t>
            </a:r>
          </a:p>
        </p:txBody>
      </p:sp>
      <p:sp>
        <p:nvSpPr>
          <p:cNvPr id="8" name="内容占位符 7">
            <a:extLst>
              <a:ext uri="{FF2B5EF4-FFF2-40B4-BE49-F238E27FC236}">
                <a16:creationId xmlns:a16="http://schemas.microsoft.com/office/drawing/2014/main" id="{CC8A6D7A-D364-4652-A9A6-48ACDB75926F}"/>
              </a:ext>
            </a:extLst>
          </p:cNvPr>
          <p:cNvSpPr>
            <a:spLocks noGrp="1"/>
          </p:cNvSpPr>
          <p:nvPr>
            <p:ph sz="quarter" idx="1"/>
          </p:nvPr>
        </p:nvSpPr>
        <p:spPr/>
        <p:txBody>
          <a:bodyPr/>
          <a:lstStyle/>
          <a:p>
            <a:r>
              <a:rPr lang="zh-CN" altLang="en-US" dirty="0"/>
              <a:t>自回归生成模型（</a:t>
            </a:r>
            <a:r>
              <a:rPr lang="en-US" altLang="zh-CN" dirty="0"/>
              <a:t>Autoregressive Generative Model</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非自回归生成模型</a:t>
            </a:r>
            <a:endParaRPr lang="en-US" altLang="zh-CN" dirty="0"/>
          </a:p>
          <a:p>
            <a:pPr lvl="1"/>
            <a:r>
              <a:rPr lang="zh-CN" altLang="en-US" dirty="0"/>
              <a:t>同时生成所有词</a:t>
            </a:r>
            <a:endParaRPr lang="en-US" altLang="zh-CN" dirty="0"/>
          </a:p>
          <a:p>
            <a:endParaRPr lang="en-US" altLang="zh-CN" dirty="0"/>
          </a:p>
          <a:p>
            <a:endParaRPr lang="en-US" altLang="zh-CN" dirty="0"/>
          </a:p>
          <a:p>
            <a:endParaRPr lang="en-US" altLang="zh-CN" dirty="0"/>
          </a:p>
          <a:p>
            <a:endParaRPr lang="en-US" altLang="zh-CN" dirty="0"/>
          </a:p>
        </p:txBody>
      </p:sp>
      <p:pic>
        <p:nvPicPr>
          <p:cNvPr id="9" name="内容占位符 4">
            <a:extLst>
              <a:ext uri="{FF2B5EF4-FFF2-40B4-BE49-F238E27FC236}">
                <a16:creationId xmlns:a16="http://schemas.microsoft.com/office/drawing/2014/main" id="{20DE5038-E392-49A4-89CA-BA0DC0E70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286000" y="2133600"/>
            <a:ext cx="6547928" cy="1170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02CDCAEA-8B2E-406C-A7BC-36BACE156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3352800"/>
            <a:ext cx="5170850" cy="397339"/>
          </a:xfrm>
          <a:prstGeom prst="rect">
            <a:avLst/>
          </a:prstGeom>
        </p:spPr>
      </p:pic>
    </p:spTree>
    <p:extLst>
      <p:ext uri="{BB962C8B-B14F-4D97-AF65-F5344CB8AC3E}">
        <p14:creationId xmlns:p14="http://schemas.microsoft.com/office/powerpoint/2010/main" val="175930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序列生成</a:t>
            </a:r>
          </a:p>
        </p:txBody>
      </p:sp>
      <p:sp>
        <p:nvSpPr>
          <p:cNvPr id="15" name="矩形 14"/>
          <p:cNvSpPr/>
          <p:nvPr/>
        </p:nvSpPr>
        <p:spPr>
          <a:xfrm>
            <a:off x="3558615" y="240123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4521026" y="240123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5483437" y="240123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6445848" y="240123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3572748" y="1365618"/>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6440527" y="1353053"/>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3490998" y="1469178"/>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6345485" y="1468727"/>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52" name="直線單箭頭接點 51"/>
          <p:cNvCxnSpPr/>
          <p:nvPr/>
        </p:nvCxnSpPr>
        <p:spPr>
          <a:xfrm flipV="1">
            <a:off x="3810717" y="206991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4419600" y="1371600"/>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5375201" y="1333251"/>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6691349" y="2069465"/>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3079656" y="2687678"/>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030077" y="2690453"/>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997123" y="2693228"/>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5947537" y="2696003"/>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436829" y="240123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7402012" y="1365169"/>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7306695" y="1592643"/>
            <a:ext cx="628650" cy="276999"/>
          </a:xfrm>
          <a:prstGeom prst="rect">
            <a:avLst/>
          </a:prstGeom>
          <a:noFill/>
        </p:spPr>
        <p:txBody>
          <a:bodyPr wrap="square" rtlCol="0">
            <a:spAutoFit/>
          </a:bodyPr>
          <a:lstStyle/>
          <a:p>
            <a:pPr algn="ctr"/>
            <a:r>
              <a:rPr lang="en-US" altLang="zh-CN" sz="1200" dirty="0"/>
              <a:t>&lt;</a:t>
            </a:r>
            <a:r>
              <a:rPr lang="en-US" altLang="zh-CN" sz="1200" dirty="0" err="1"/>
              <a:t>eos</a:t>
            </a:r>
            <a:r>
              <a:rPr lang="en-US" altLang="zh-CN" sz="1200" dirty="0"/>
              <a:t>&gt;</a:t>
            </a:r>
            <a:endParaRPr lang="zh-TW" altLang="en-US" sz="1200" dirty="0"/>
          </a:p>
        </p:txBody>
      </p:sp>
      <p:cxnSp>
        <p:nvCxnSpPr>
          <p:cNvPr id="48" name="直線單箭頭接點 47"/>
          <p:cNvCxnSpPr/>
          <p:nvPr/>
        </p:nvCxnSpPr>
        <p:spPr>
          <a:xfrm flipV="1">
            <a:off x="7639981" y="205276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6938518" y="2696003"/>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4006941" y="1710886"/>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977019" y="1691848"/>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5948399" y="1710886"/>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6919865" y="1668506"/>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0770703E-DBE0-464C-85F2-C13FCD483315}"/>
              </a:ext>
            </a:extLst>
          </p:cNvPr>
          <p:cNvSpPr/>
          <p:nvPr/>
        </p:nvSpPr>
        <p:spPr>
          <a:xfrm>
            <a:off x="3598288" y="3406586"/>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6" name="文字方塊 21">
            <a:extLst>
              <a:ext uri="{FF2B5EF4-FFF2-40B4-BE49-F238E27FC236}">
                <a16:creationId xmlns:a16="http://schemas.microsoft.com/office/drawing/2014/main" id="{184B9F73-4775-4311-931F-B8C3A9F53092}"/>
              </a:ext>
            </a:extLst>
          </p:cNvPr>
          <p:cNvSpPr txBox="1"/>
          <p:nvPr/>
        </p:nvSpPr>
        <p:spPr>
          <a:xfrm>
            <a:off x="3516538" y="3510146"/>
            <a:ext cx="628650" cy="461665"/>
          </a:xfrm>
          <a:prstGeom prst="rect">
            <a:avLst/>
          </a:prstGeom>
          <a:noFill/>
        </p:spPr>
        <p:txBody>
          <a:bodyPr wrap="square" rtlCol="0">
            <a:spAutoFit/>
          </a:bodyPr>
          <a:lstStyle/>
          <a:p>
            <a:pPr algn="ctr"/>
            <a:r>
              <a:rPr lang="en-US" altLang="zh-CN" sz="2400" dirty="0"/>
              <a:t>$</a:t>
            </a:r>
            <a:endParaRPr lang="zh-TW" altLang="en-US" sz="2400" dirty="0"/>
          </a:p>
        </p:txBody>
      </p:sp>
      <p:cxnSp>
        <p:nvCxnSpPr>
          <p:cNvPr id="58" name="直線單箭頭接點 51">
            <a:extLst>
              <a:ext uri="{FF2B5EF4-FFF2-40B4-BE49-F238E27FC236}">
                <a16:creationId xmlns:a16="http://schemas.microsoft.com/office/drawing/2014/main" id="{D72D9241-DEA6-4D6B-8DE2-6F86907CB05E}"/>
              </a:ext>
            </a:extLst>
          </p:cNvPr>
          <p:cNvCxnSpPr/>
          <p:nvPr/>
        </p:nvCxnSpPr>
        <p:spPr>
          <a:xfrm flipV="1">
            <a:off x="3810717" y="300705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AF314154-0FC4-4C88-A877-D43AB6096689}"/>
              </a:ext>
            </a:extLst>
          </p:cNvPr>
          <p:cNvSpPr/>
          <p:nvPr/>
        </p:nvSpPr>
        <p:spPr>
          <a:xfrm>
            <a:off x="1295400" y="4765650"/>
            <a:ext cx="8629994" cy="1200329"/>
          </a:xfrm>
          <a:prstGeom prst="rect">
            <a:avLst/>
          </a:prstGeom>
        </p:spPr>
        <p:txBody>
          <a:bodyPr wrap="square">
            <a:spAutoFit/>
          </a:bodyPr>
          <a:lstStyle/>
          <a:p>
            <a:pPr lvl="1"/>
            <a:r>
              <a:rPr lang="zh-CN" altLang="en-US" dirty="0"/>
              <a:t>自回归的方式可以生成一个无限长度的序列。</a:t>
            </a:r>
            <a:endParaRPr lang="en-US" altLang="zh-CN" dirty="0"/>
          </a:p>
          <a:p>
            <a:pPr lvl="1"/>
            <a:r>
              <a:rPr lang="zh-CN" altLang="en-US" dirty="0"/>
              <a:t>为了避免这种情况，通常会设置一个特殊的符号“</a:t>
            </a:r>
            <a:r>
              <a:rPr lang="en-US" altLang="zh-CN" dirty="0"/>
              <a:t>&lt;</a:t>
            </a:r>
            <a:r>
              <a:rPr lang="en-US" altLang="zh-CN" dirty="0" err="1"/>
              <a:t>eos</a:t>
            </a:r>
            <a:r>
              <a:rPr lang="en-US" altLang="zh-CN" dirty="0"/>
              <a:t>&gt;”</a:t>
            </a:r>
            <a:r>
              <a:rPr lang="zh-CN" altLang="en-US" dirty="0"/>
              <a:t>来表示序列的结束。在训练时，每个序列样本的结尾都加上符号“</a:t>
            </a:r>
            <a:r>
              <a:rPr lang="en-US" altLang="zh-CN" dirty="0"/>
              <a:t>&lt;</a:t>
            </a:r>
            <a:r>
              <a:rPr lang="en-US" altLang="zh-CN" dirty="0" err="1"/>
              <a:t>eos</a:t>
            </a:r>
            <a:r>
              <a:rPr lang="en-US" altLang="zh-CN" dirty="0"/>
              <a:t>&gt;”</a:t>
            </a:r>
            <a:r>
              <a:rPr lang="zh-CN" altLang="en-US" dirty="0"/>
              <a:t>。在测试时，一旦生成了符号“</a:t>
            </a:r>
            <a:r>
              <a:rPr lang="en-US" altLang="zh-CN" dirty="0"/>
              <a:t>&lt;</a:t>
            </a:r>
            <a:r>
              <a:rPr lang="en-US" altLang="zh-CN" dirty="0" err="1"/>
              <a:t>eos</a:t>
            </a:r>
            <a:r>
              <a:rPr lang="en-US" altLang="zh-CN" dirty="0"/>
              <a:t>&gt;”</a:t>
            </a:r>
            <a:r>
              <a:rPr lang="zh-CN" altLang="en-US" dirty="0"/>
              <a:t>，就中止生成过程。</a:t>
            </a:r>
          </a:p>
        </p:txBody>
      </p: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P spid="50" grpId="0" animBg="1"/>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2D4E0-F33F-4649-B190-1A5D754D755E}"/>
              </a:ext>
            </a:extLst>
          </p:cNvPr>
          <p:cNvSpPr>
            <a:spLocks noGrp="1"/>
          </p:cNvSpPr>
          <p:nvPr>
            <p:ph type="title"/>
          </p:nvPr>
        </p:nvSpPr>
        <p:spPr/>
        <p:txBody>
          <a:bodyPr/>
          <a:lstStyle/>
          <a:p>
            <a:r>
              <a:rPr lang="zh-CN" altLang="en-US" dirty="0"/>
              <a:t>生成最可能序列</a:t>
            </a:r>
          </a:p>
        </p:txBody>
      </p:sp>
      <p:sp>
        <p:nvSpPr>
          <p:cNvPr id="3" name="内容占位符 2">
            <a:extLst>
              <a:ext uri="{FF2B5EF4-FFF2-40B4-BE49-F238E27FC236}">
                <a16:creationId xmlns:a16="http://schemas.microsoft.com/office/drawing/2014/main" id="{3D4B5794-1E37-4EF0-A5DE-8CCDA078C65B}"/>
              </a:ext>
            </a:extLst>
          </p:cNvPr>
          <p:cNvSpPr>
            <a:spLocks noGrp="1"/>
          </p:cNvSpPr>
          <p:nvPr>
            <p:ph sz="quarter" idx="1"/>
          </p:nvPr>
        </p:nvSpPr>
        <p:spPr/>
        <p:txBody>
          <a:bodyPr/>
          <a:lstStyle/>
          <a:p>
            <a:r>
              <a:rPr lang="zh-CN" altLang="en-US" dirty="0"/>
              <a:t>当使用自回归模型生成一个最可能的序列时，生成过程是一种从左到右的贪婪式搜索过程。在每一步都生成最可能的词。</a:t>
            </a:r>
            <a:endParaRPr lang="en-US" altLang="zh-CN" dirty="0"/>
          </a:p>
          <a:p>
            <a:r>
              <a:rPr lang="zh-CN" altLang="en-US" dirty="0"/>
              <a:t>这种贪婪式的搜索方式是次优的，生成的序列并不保证是全局最优的。</a:t>
            </a:r>
          </a:p>
        </p:txBody>
      </p:sp>
      <p:pic>
        <p:nvPicPr>
          <p:cNvPr id="5" name="图片 4">
            <a:extLst>
              <a:ext uri="{FF2B5EF4-FFF2-40B4-BE49-F238E27FC236}">
                <a16:creationId xmlns:a16="http://schemas.microsoft.com/office/drawing/2014/main" id="{1904B30F-F306-41AE-A218-73F505EB5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4038600"/>
            <a:ext cx="6216993" cy="1143000"/>
          </a:xfrm>
          <a:prstGeom prst="rect">
            <a:avLst/>
          </a:prstGeom>
        </p:spPr>
      </p:pic>
    </p:spTree>
    <p:extLst>
      <p:ext uri="{BB962C8B-B14F-4D97-AF65-F5344CB8AC3E}">
        <p14:creationId xmlns:p14="http://schemas.microsoft.com/office/powerpoint/2010/main" val="122798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7856D-F309-4E34-92CB-6F54714EAB98}"/>
              </a:ext>
            </a:extLst>
          </p:cNvPr>
          <p:cNvSpPr>
            <a:spLocks noGrp="1"/>
          </p:cNvSpPr>
          <p:nvPr>
            <p:ph type="title"/>
          </p:nvPr>
        </p:nvSpPr>
        <p:spPr/>
        <p:txBody>
          <a:bodyPr/>
          <a:lstStyle/>
          <a:p>
            <a:r>
              <a:rPr lang="zh-CN" altLang="en-US" dirty="0"/>
              <a:t>束搜索</a:t>
            </a:r>
          </a:p>
        </p:txBody>
      </p:sp>
      <p:sp>
        <p:nvSpPr>
          <p:cNvPr id="3" name="内容占位符 2">
            <a:extLst>
              <a:ext uri="{FF2B5EF4-FFF2-40B4-BE49-F238E27FC236}">
                <a16:creationId xmlns:a16="http://schemas.microsoft.com/office/drawing/2014/main" id="{59999566-437A-44B0-BC77-45AE652F8AF0}"/>
              </a:ext>
            </a:extLst>
          </p:cNvPr>
          <p:cNvSpPr>
            <a:spLocks noGrp="1"/>
          </p:cNvSpPr>
          <p:nvPr>
            <p:ph sz="quarter" idx="1"/>
          </p:nvPr>
        </p:nvSpPr>
        <p:spPr/>
        <p:txBody>
          <a:bodyPr/>
          <a:lstStyle/>
          <a:p>
            <a:r>
              <a:rPr lang="zh-CN" altLang="en-US" dirty="0"/>
              <a:t>一种常用的减少搜索错误的启发式方法是束搜索（</a:t>
            </a:r>
            <a:r>
              <a:rPr lang="en-US" altLang="zh-CN" dirty="0"/>
              <a:t>Beam Search</a:t>
            </a:r>
            <a:r>
              <a:rPr lang="zh-CN" altLang="en-US" dirty="0"/>
              <a:t>）。</a:t>
            </a:r>
            <a:endParaRPr lang="en-US" altLang="zh-CN" dirty="0"/>
          </a:p>
          <a:p>
            <a:pPr lvl="1"/>
            <a:r>
              <a:rPr lang="zh-CN" altLang="en-US" dirty="0"/>
              <a:t>在每一步的生成中，生成</a:t>
            </a:r>
            <a:r>
              <a:rPr lang="en-US" altLang="zh-CN" dirty="0"/>
              <a:t>K </a:t>
            </a:r>
            <a:r>
              <a:rPr lang="zh-CN" altLang="en-US" dirty="0"/>
              <a:t>个最可能的前缀序列，其中</a:t>
            </a:r>
            <a:r>
              <a:rPr lang="en-US" altLang="zh-CN" dirty="0"/>
              <a:t>K </a:t>
            </a:r>
            <a:r>
              <a:rPr lang="zh-CN" altLang="en-US" dirty="0"/>
              <a:t>为束的大小（</a:t>
            </a:r>
            <a:r>
              <a:rPr lang="en-US" altLang="zh-CN" dirty="0"/>
              <a:t>Beam Size</a:t>
            </a:r>
            <a:r>
              <a:rPr lang="zh-CN" altLang="en-US" dirty="0"/>
              <a:t>），是一个超参数。</a:t>
            </a:r>
          </a:p>
        </p:txBody>
      </p:sp>
      <p:pic>
        <p:nvPicPr>
          <p:cNvPr id="5" name="图片 4">
            <a:extLst>
              <a:ext uri="{FF2B5EF4-FFF2-40B4-BE49-F238E27FC236}">
                <a16:creationId xmlns:a16="http://schemas.microsoft.com/office/drawing/2014/main" id="{E621265D-7A09-480E-A323-B4A8F6CF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3137110"/>
            <a:ext cx="4985788" cy="3026308"/>
          </a:xfrm>
          <a:prstGeom prst="rect">
            <a:avLst/>
          </a:prstGeom>
        </p:spPr>
      </p:pic>
    </p:spTree>
    <p:extLst>
      <p:ext uri="{BB962C8B-B14F-4D97-AF65-F5344CB8AC3E}">
        <p14:creationId xmlns:p14="http://schemas.microsoft.com/office/powerpoint/2010/main" val="1093185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344C3-5286-47EC-B30D-C8028EE98C0D}"/>
              </a:ext>
            </a:extLst>
          </p:cNvPr>
          <p:cNvSpPr>
            <a:spLocks noGrp="1"/>
          </p:cNvSpPr>
          <p:nvPr>
            <p:ph type="title"/>
          </p:nvPr>
        </p:nvSpPr>
        <p:spPr/>
        <p:txBody>
          <a:bodyPr/>
          <a:lstStyle/>
          <a:p>
            <a:r>
              <a:rPr lang="en-US" altLang="zh-CN" dirty="0"/>
              <a:t>N</a:t>
            </a:r>
            <a:r>
              <a:rPr lang="zh-CN" altLang="en-US" dirty="0"/>
              <a:t>元统计模型</a:t>
            </a:r>
          </a:p>
        </p:txBody>
      </p:sp>
      <p:pic>
        <p:nvPicPr>
          <p:cNvPr id="5" name="内容占位符 4">
            <a:extLst>
              <a:ext uri="{FF2B5EF4-FFF2-40B4-BE49-F238E27FC236}">
                <a16:creationId xmlns:a16="http://schemas.microsoft.com/office/drawing/2014/main" id="{3E1271E5-4B06-4295-9EFF-26F1AE6F1D0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14600" y="1295400"/>
            <a:ext cx="6689446" cy="2296946"/>
          </a:xfrm>
        </p:spPr>
      </p:pic>
      <p:pic>
        <p:nvPicPr>
          <p:cNvPr id="7" name="图片 6">
            <a:extLst>
              <a:ext uri="{FF2B5EF4-FFF2-40B4-BE49-F238E27FC236}">
                <a16:creationId xmlns:a16="http://schemas.microsoft.com/office/drawing/2014/main" id="{C2CA0D17-C0F9-4811-8719-2F8C64C30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4343400"/>
            <a:ext cx="5115520" cy="990600"/>
          </a:xfrm>
          <a:prstGeom prst="rect">
            <a:avLst/>
          </a:prstGeom>
        </p:spPr>
      </p:pic>
    </p:spTree>
    <p:extLst>
      <p:ext uri="{BB962C8B-B14F-4D97-AF65-F5344CB8AC3E}">
        <p14:creationId xmlns:p14="http://schemas.microsoft.com/office/powerpoint/2010/main" val="220014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DBE0D-1F78-4BC1-9B8E-39EA81C4CC3C}"/>
              </a:ext>
            </a:extLst>
          </p:cNvPr>
          <p:cNvSpPr>
            <a:spLocks noGrp="1"/>
          </p:cNvSpPr>
          <p:nvPr>
            <p:ph type="title"/>
          </p:nvPr>
        </p:nvSpPr>
        <p:spPr/>
        <p:txBody>
          <a:bodyPr/>
          <a:lstStyle/>
          <a:p>
            <a:r>
              <a:rPr lang="zh-CN" altLang="en-US" dirty="0"/>
              <a:t>平滑技术</a:t>
            </a:r>
          </a:p>
        </p:txBody>
      </p:sp>
      <p:sp>
        <p:nvSpPr>
          <p:cNvPr id="3" name="内容占位符 2">
            <a:extLst>
              <a:ext uri="{FF2B5EF4-FFF2-40B4-BE49-F238E27FC236}">
                <a16:creationId xmlns:a16="http://schemas.microsoft.com/office/drawing/2014/main" id="{1A24784E-54D6-421A-91CF-391EE84E1260}"/>
              </a:ext>
            </a:extLst>
          </p:cNvPr>
          <p:cNvSpPr>
            <a:spLocks noGrp="1"/>
          </p:cNvSpPr>
          <p:nvPr>
            <p:ph sz="quarter" idx="1"/>
          </p:nvPr>
        </p:nvSpPr>
        <p:spPr/>
        <p:txBody>
          <a:bodyPr/>
          <a:lstStyle/>
          <a:p>
            <a:r>
              <a:rPr lang="zh-CN" altLang="en-US" dirty="0"/>
              <a:t> </a:t>
            </a:r>
            <a:r>
              <a:rPr lang="en-US" altLang="zh-CN" dirty="0"/>
              <a:t>N</a:t>
            </a:r>
            <a:r>
              <a:rPr lang="zh-CN" altLang="en-US" dirty="0"/>
              <a:t>元模型的一个主要问题是</a:t>
            </a:r>
            <a:r>
              <a:rPr lang="zh-CN" altLang="en-US" dirty="0">
                <a:solidFill>
                  <a:srgbClr val="FF0000"/>
                </a:solidFill>
              </a:rPr>
              <a:t>数据稀疏问题</a:t>
            </a:r>
            <a:r>
              <a:rPr lang="zh-CN" altLang="en-US" dirty="0"/>
              <a:t>。</a:t>
            </a:r>
            <a:endParaRPr lang="en-US" altLang="zh-CN" dirty="0"/>
          </a:p>
          <a:p>
            <a:pPr lvl="1"/>
            <a:r>
              <a:rPr lang="zh-CN" altLang="en-US" dirty="0"/>
              <a:t>数据稀疏问题的一种解决方法是平滑技术（</a:t>
            </a:r>
            <a:r>
              <a:rPr lang="en-US" altLang="zh-CN" dirty="0"/>
              <a:t>Smoothing</a:t>
            </a:r>
            <a:r>
              <a:rPr lang="zh-CN" altLang="en-US" dirty="0"/>
              <a:t>），即给一些没有出现的词组合赋予一定先验概率。平滑技术是</a:t>
            </a:r>
            <a:r>
              <a:rPr lang="en-US" altLang="zh-CN" dirty="0"/>
              <a:t>N</a:t>
            </a:r>
            <a:r>
              <a:rPr lang="zh-CN" altLang="en-US" dirty="0"/>
              <a:t>元模型中的一项必不可少的技术，比如加法平滑的计算公式为：</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t>δ = 1</a:t>
            </a:r>
            <a:r>
              <a:rPr lang="zh-CN" altLang="en-US" dirty="0"/>
              <a:t>时，称为</a:t>
            </a:r>
            <a:r>
              <a:rPr lang="zh-CN" altLang="en-US" dirty="0">
                <a:solidFill>
                  <a:srgbClr val="FF0000"/>
                </a:solidFill>
              </a:rPr>
              <a:t>加</a:t>
            </a:r>
            <a:r>
              <a:rPr lang="en-US" altLang="zh-CN" dirty="0">
                <a:solidFill>
                  <a:srgbClr val="FF0000"/>
                </a:solidFill>
              </a:rPr>
              <a:t>1</a:t>
            </a:r>
            <a:r>
              <a:rPr lang="zh-CN" altLang="en-US" dirty="0">
                <a:solidFill>
                  <a:srgbClr val="FF0000"/>
                </a:solidFill>
              </a:rPr>
              <a:t>平滑</a:t>
            </a:r>
            <a:r>
              <a:rPr lang="zh-CN" altLang="en-US" dirty="0"/>
              <a:t>。</a:t>
            </a:r>
          </a:p>
        </p:txBody>
      </p:sp>
      <p:pic>
        <p:nvPicPr>
          <p:cNvPr id="5" name="图片 4">
            <a:extLst>
              <a:ext uri="{FF2B5EF4-FFF2-40B4-BE49-F238E27FC236}">
                <a16:creationId xmlns:a16="http://schemas.microsoft.com/office/drawing/2014/main" id="{2ED16A46-4905-47CA-8776-0C620E045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1" y="3429000"/>
            <a:ext cx="5818459" cy="943330"/>
          </a:xfrm>
          <a:prstGeom prst="rect">
            <a:avLst/>
          </a:prstGeom>
        </p:spPr>
      </p:pic>
    </p:spTree>
    <p:extLst>
      <p:ext uri="{BB962C8B-B14F-4D97-AF65-F5344CB8AC3E}">
        <p14:creationId xmlns:p14="http://schemas.microsoft.com/office/powerpoint/2010/main" val="787812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CBC63-31F0-4C86-BB5B-429001E7E484}"/>
              </a:ext>
            </a:extLst>
          </p:cNvPr>
          <p:cNvSpPr>
            <a:spLocks noGrp="1"/>
          </p:cNvSpPr>
          <p:nvPr>
            <p:ph type="title"/>
          </p:nvPr>
        </p:nvSpPr>
        <p:spPr/>
        <p:txBody>
          <a:bodyPr/>
          <a:lstStyle/>
          <a:p>
            <a:r>
              <a:rPr lang="zh-CN" altLang="en-US" dirty="0"/>
              <a:t>深度序列模型</a:t>
            </a:r>
          </a:p>
        </p:txBody>
      </p:sp>
      <p:pic>
        <p:nvPicPr>
          <p:cNvPr id="9" name="内容占位符 8">
            <a:extLst>
              <a:ext uri="{FF2B5EF4-FFF2-40B4-BE49-F238E27FC236}">
                <a16:creationId xmlns:a16="http://schemas.microsoft.com/office/drawing/2014/main" id="{5D0BB9D4-D8FD-4ABA-B331-E29BAD4DC396}"/>
              </a:ext>
            </a:extLst>
          </p:cNvPr>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2659063" y="1752601"/>
            <a:ext cx="6645275" cy="2460625"/>
          </a:xfrm>
        </p:spPr>
      </p:pic>
      <p:sp>
        <p:nvSpPr>
          <p:cNvPr id="10" name="矩形 9">
            <a:extLst>
              <a:ext uri="{FF2B5EF4-FFF2-40B4-BE49-F238E27FC236}">
                <a16:creationId xmlns:a16="http://schemas.microsoft.com/office/drawing/2014/main" id="{15312BAA-103F-45F0-8B03-0C9DCD283BF5}"/>
              </a:ext>
            </a:extLst>
          </p:cNvPr>
          <p:cNvSpPr/>
          <p:nvPr/>
        </p:nvSpPr>
        <p:spPr>
          <a:xfrm>
            <a:off x="2659062" y="4953000"/>
            <a:ext cx="7094538" cy="369332"/>
          </a:xfrm>
          <a:prstGeom prst="rect">
            <a:avLst/>
          </a:prstGeom>
        </p:spPr>
        <p:txBody>
          <a:bodyPr wrap="square">
            <a:spAutoFit/>
          </a:bodyPr>
          <a:lstStyle/>
          <a:p>
            <a:r>
              <a:rPr lang="zh-CN" altLang="en-US" dirty="0"/>
              <a:t>深度序列模型一般可以分为三个部分：嵌入层、特征层、输出层。</a:t>
            </a:r>
          </a:p>
        </p:txBody>
      </p:sp>
    </p:spTree>
    <p:extLst>
      <p:ext uri="{BB962C8B-B14F-4D97-AF65-F5344CB8AC3E}">
        <p14:creationId xmlns:p14="http://schemas.microsoft.com/office/powerpoint/2010/main" val="383803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62304-B2C1-40D6-BE50-F3983F30C19E}"/>
              </a:ext>
            </a:extLst>
          </p:cNvPr>
          <p:cNvSpPr>
            <a:spLocks noGrp="1"/>
          </p:cNvSpPr>
          <p:nvPr>
            <p:ph type="title"/>
          </p:nvPr>
        </p:nvSpPr>
        <p:spPr/>
        <p:txBody>
          <a:bodyPr/>
          <a:lstStyle/>
          <a:p>
            <a:r>
              <a:rPr lang="zh-CN" altLang="en-US" dirty="0"/>
              <a:t>嵌入层</a:t>
            </a:r>
          </a:p>
        </p:txBody>
      </p:sp>
      <p:pic>
        <p:nvPicPr>
          <p:cNvPr id="4" name="图片 3">
            <a:extLst>
              <a:ext uri="{FF2B5EF4-FFF2-40B4-BE49-F238E27FC236}">
                <a16:creationId xmlns:a16="http://schemas.microsoft.com/office/drawing/2014/main" id="{E0FAEDA6-6F23-4B33-9F4D-703F2AA4B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1" y="1524000"/>
            <a:ext cx="6684003" cy="1186574"/>
          </a:xfrm>
          <a:prstGeom prst="rect">
            <a:avLst/>
          </a:prstGeom>
        </p:spPr>
      </p:pic>
      <p:pic>
        <p:nvPicPr>
          <p:cNvPr id="6" name="图片 5">
            <a:extLst>
              <a:ext uri="{FF2B5EF4-FFF2-40B4-BE49-F238E27FC236}">
                <a16:creationId xmlns:a16="http://schemas.microsoft.com/office/drawing/2014/main" id="{CE1FB42F-9B27-4DD8-9C79-30ED750DF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819401"/>
            <a:ext cx="4800726" cy="2171757"/>
          </a:xfrm>
          <a:prstGeom prst="rect">
            <a:avLst/>
          </a:prstGeom>
        </p:spPr>
      </p:pic>
      <p:pic>
        <p:nvPicPr>
          <p:cNvPr id="8" name="图片 7">
            <a:extLst>
              <a:ext uri="{FF2B5EF4-FFF2-40B4-BE49-F238E27FC236}">
                <a16:creationId xmlns:a16="http://schemas.microsoft.com/office/drawing/2014/main" id="{D114693E-9FB3-4C47-AFD0-EC118F20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4789" y="5410201"/>
            <a:ext cx="5851224" cy="408225"/>
          </a:xfrm>
          <a:prstGeom prst="rect">
            <a:avLst/>
          </a:prstGeom>
        </p:spPr>
      </p:pic>
    </p:spTree>
    <p:extLst>
      <p:ext uri="{BB962C8B-B14F-4D97-AF65-F5344CB8AC3E}">
        <p14:creationId xmlns:p14="http://schemas.microsoft.com/office/powerpoint/2010/main" val="1989459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29201" y="1676401"/>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19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2286001" y="2057401"/>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2286001" y="2514601"/>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3086220" y="2288234"/>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3086220"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209801" y="3962401"/>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2209801" y="4419601"/>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3010020" y="3657601"/>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3010020" y="3962401"/>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93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29FF5-7376-49A8-840C-B522117FE605}"/>
              </a:ext>
            </a:extLst>
          </p:cNvPr>
          <p:cNvSpPr>
            <a:spLocks noGrp="1"/>
          </p:cNvSpPr>
          <p:nvPr>
            <p:ph type="title"/>
          </p:nvPr>
        </p:nvSpPr>
        <p:spPr/>
        <p:txBody>
          <a:bodyPr/>
          <a:lstStyle/>
          <a:p>
            <a:r>
              <a:rPr lang="zh-CN" altLang="en-US" dirty="0"/>
              <a:t>特征层</a:t>
            </a:r>
          </a:p>
        </p:txBody>
      </p:sp>
      <p:sp>
        <p:nvSpPr>
          <p:cNvPr id="3" name="内容占位符 2">
            <a:extLst>
              <a:ext uri="{FF2B5EF4-FFF2-40B4-BE49-F238E27FC236}">
                <a16:creationId xmlns:a16="http://schemas.microsoft.com/office/drawing/2014/main" id="{DEA31573-6E02-4BF8-9C48-C72B10FD3C4F}"/>
              </a:ext>
            </a:extLst>
          </p:cNvPr>
          <p:cNvSpPr>
            <a:spLocks noGrp="1"/>
          </p:cNvSpPr>
          <p:nvPr>
            <p:ph sz="quarter" idx="1"/>
          </p:nvPr>
        </p:nvSpPr>
        <p:spPr/>
        <p:txBody>
          <a:bodyPr/>
          <a:lstStyle/>
          <a:p>
            <a:r>
              <a:rPr lang="zh-CN" altLang="en-US" dirty="0"/>
              <a:t>特征层可以通过不同类型的神经网络来实现，比如前馈神经网络和循环神经网络。</a:t>
            </a:r>
            <a:endParaRPr lang="en-US" altLang="zh-CN" dirty="0"/>
          </a:p>
          <a:p>
            <a:r>
              <a:rPr lang="zh-CN" altLang="en-US" dirty="0"/>
              <a:t>常见的网络类型有以下三种：</a:t>
            </a:r>
            <a:endParaRPr lang="en-US" altLang="zh-CN" dirty="0"/>
          </a:p>
          <a:p>
            <a:pPr lvl="1"/>
            <a:r>
              <a:rPr lang="zh-CN" altLang="en-US" dirty="0"/>
              <a:t>简单平均</a:t>
            </a:r>
            <a:endParaRPr lang="en-US" altLang="zh-CN" dirty="0"/>
          </a:p>
          <a:p>
            <a:pPr lvl="1"/>
            <a:r>
              <a:rPr lang="zh-CN" altLang="en-US" dirty="0"/>
              <a:t>前馈神经网络</a:t>
            </a:r>
            <a:endParaRPr lang="en-US" altLang="zh-CN" dirty="0"/>
          </a:p>
          <a:p>
            <a:pPr lvl="1"/>
            <a:r>
              <a:rPr lang="zh-CN" altLang="en-US" dirty="0"/>
              <a:t>循环神经网络</a:t>
            </a:r>
          </a:p>
        </p:txBody>
      </p:sp>
    </p:spTree>
    <p:extLst>
      <p:ext uri="{BB962C8B-B14F-4D97-AF65-F5344CB8AC3E}">
        <p14:creationId xmlns:p14="http://schemas.microsoft.com/office/powerpoint/2010/main" val="2818923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ABBDC-286F-4C9D-81B7-FC44709BF463}"/>
              </a:ext>
            </a:extLst>
          </p:cNvPr>
          <p:cNvSpPr>
            <a:spLocks noGrp="1"/>
          </p:cNvSpPr>
          <p:nvPr>
            <p:ph type="title"/>
          </p:nvPr>
        </p:nvSpPr>
        <p:spPr/>
        <p:txBody>
          <a:bodyPr/>
          <a:lstStyle/>
          <a:p>
            <a:r>
              <a:rPr lang="zh-CN" altLang="en-US" dirty="0"/>
              <a:t>序列数据</a:t>
            </a:r>
          </a:p>
        </p:txBody>
      </p:sp>
      <p:sp>
        <p:nvSpPr>
          <p:cNvPr id="3" name="内容占位符 2">
            <a:extLst>
              <a:ext uri="{FF2B5EF4-FFF2-40B4-BE49-F238E27FC236}">
                <a16:creationId xmlns:a16="http://schemas.microsoft.com/office/drawing/2014/main" id="{95C5EA37-E32B-456D-8F98-DE23AC607177}"/>
              </a:ext>
            </a:extLst>
          </p:cNvPr>
          <p:cNvSpPr>
            <a:spLocks noGrp="1"/>
          </p:cNvSpPr>
          <p:nvPr>
            <p:ph sz="quarter" idx="1"/>
          </p:nvPr>
        </p:nvSpPr>
        <p:spPr/>
        <p:txBody>
          <a:bodyPr/>
          <a:lstStyle/>
          <a:p>
            <a:r>
              <a:rPr lang="zh-CN" altLang="en-US" dirty="0"/>
              <a:t>在深度学习的应用中，有很多数据是以序列的形式存在，比如声音、语言、视频、</a:t>
            </a:r>
            <a:r>
              <a:rPr lang="en-US" altLang="zh-CN" dirty="0"/>
              <a:t>DNA</a:t>
            </a:r>
            <a:r>
              <a:rPr lang="zh-CN" altLang="en-US" dirty="0"/>
              <a:t>序列或者其它的时序数据等。</a:t>
            </a:r>
            <a:endParaRPr lang="en-US" altLang="zh-CN" dirty="0"/>
          </a:p>
          <a:p>
            <a:endParaRPr lang="zh-CN" altLang="en-US" dirty="0"/>
          </a:p>
        </p:txBody>
      </p:sp>
    </p:spTree>
    <p:extLst>
      <p:ext uri="{BB962C8B-B14F-4D97-AF65-F5344CB8AC3E}">
        <p14:creationId xmlns:p14="http://schemas.microsoft.com/office/powerpoint/2010/main" val="3249248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3B6D6-4CED-4CEE-9BAE-40F9254B8E49}"/>
              </a:ext>
            </a:extLst>
          </p:cNvPr>
          <p:cNvSpPr>
            <a:spLocks noGrp="1"/>
          </p:cNvSpPr>
          <p:nvPr>
            <p:ph type="title"/>
          </p:nvPr>
        </p:nvSpPr>
        <p:spPr/>
        <p:txBody>
          <a:bodyPr/>
          <a:lstStyle/>
          <a:p>
            <a:r>
              <a:rPr lang="zh-CN" altLang="en-US" dirty="0"/>
              <a:t>特征层：简单平均</a:t>
            </a:r>
          </a:p>
        </p:txBody>
      </p:sp>
      <p:sp>
        <p:nvSpPr>
          <p:cNvPr id="3" name="内容占位符 2">
            <a:extLst>
              <a:ext uri="{FF2B5EF4-FFF2-40B4-BE49-F238E27FC236}">
                <a16:creationId xmlns:a16="http://schemas.microsoft.com/office/drawing/2014/main" id="{057B9CC4-C755-4B36-9853-869E0E8CD20A}"/>
              </a:ext>
            </a:extLst>
          </p:cNvPr>
          <p:cNvSpPr>
            <a:spLocks noGrp="1"/>
          </p:cNvSpPr>
          <p:nvPr>
            <p:ph sz="quarter" idx="1"/>
          </p:nvPr>
        </p:nvSpPr>
        <p:spPr/>
        <p:txBody>
          <a:bodyPr/>
          <a:lstStyle/>
          <a:p>
            <a:r>
              <a:rPr lang="zh-CN" altLang="en-US" dirty="0"/>
              <a:t>历史信息的平均</a:t>
            </a:r>
          </a:p>
        </p:txBody>
      </p:sp>
      <p:pic>
        <p:nvPicPr>
          <p:cNvPr id="4" name="图片 3">
            <a:extLst>
              <a:ext uri="{FF2B5EF4-FFF2-40B4-BE49-F238E27FC236}">
                <a16:creationId xmlns:a16="http://schemas.microsoft.com/office/drawing/2014/main" id="{54BABE79-A7DB-4EB9-B792-6A35A6ED2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700175"/>
            <a:ext cx="6596915" cy="1975809"/>
          </a:xfrm>
          <a:prstGeom prst="rect">
            <a:avLst/>
          </a:prstGeom>
        </p:spPr>
      </p:pic>
    </p:spTree>
    <p:extLst>
      <p:ext uri="{BB962C8B-B14F-4D97-AF65-F5344CB8AC3E}">
        <p14:creationId xmlns:p14="http://schemas.microsoft.com/office/powerpoint/2010/main" val="3353662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FB68F-E3E7-4D6E-902C-9B0606B4C211}"/>
              </a:ext>
            </a:extLst>
          </p:cNvPr>
          <p:cNvSpPr>
            <a:spLocks noGrp="1"/>
          </p:cNvSpPr>
          <p:nvPr>
            <p:ph type="title"/>
          </p:nvPr>
        </p:nvSpPr>
        <p:spPr/>
        <p:txBody>
          <a:bodyPr/>
          <a:lstStyle/>
          <a:p>
            <a:r>
              <a:rPr lang="zh-CN" altLang="en-US" dirty="0"/>
              <a:t>特征层：前馈神经网络</a:t>
            </a:r>
          </a:p>
        </p:txBody>
      </p:sp>
      <p:pic>
        <p:nvPicPr>
          <p:cNvPr id="6" name="图片 5">
            <a:extLst>
              <a:ext uri="{FF2B5EF4-FFF2-40B4-BE49-F238E27FC236}">
                <a16:creationId xmlns:a16="http://schemas.microsoft.com/office/drawing/2014/main" id="{36433EAF-457B-4104-817A-E8E21D590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1" y="1905000"/>
            <a:ext cx="6673117" cy="3668582"/>
          </a:xfrm>
          <a:prstGeom prst="rect">
            <a:avLst/>
          </a:prstGeom>
        </p:spPr>
      </p:pic>
      <p:pic>
        <p:nvPicPr>
          <p:cNvPr id="5" name="图片 4">
            <a:extLst>
              <a:ext uri="{FF2B5EF4-FFF2-40B4-BE49-F238E27FC236}">
                <a16:creationId xmlns:a16="http://schemas.microsoft.com/office/drawing/2014/main" id="{07EE54E5-D82A-4CFE-BAFE-77310D421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1981200"/>
            <a:ext cx="4196553" cy="3309344"/>
          </a:xfrm>
          <a:prstGeom prst="rect">
            <a:avLst/>
          </a:prstGeom>
        </p:spPr>
      </p:pic>
    </p:spTree>
    <p:extLst>
      <p:ext uri="{BB962C8B-B14F-4D97-AF65-F5344CB8AC3E}">
        <p14:creationId xmlns:p14="http://schemas.microsoft.com/office/powerpoint/2010/main" val="159150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FB68F-E3E7-4D6E-902C-9B0606B4C211}"/>
              </a:ext>
            </a:extLst>
          </p:cNvPr>
          <p:cNvSpPr>
            <a:spLocks noGrp="1"/>
          </p:cNvSpPr>
          <p:nvPr>
            <p:ph type="title"/>
          </p:nvPr>
        </p:nvSpPr>
        <p:spPr/>
        <p:txBody>
          <a:bodyPr/>
          <a:lstStyle/>
          <a:p>
            <a:r>
              <a:rPr lang="zh-CN" altLang="en-US" dirty="0"/>
              <a:t>特征层：循环网络</a:t>
            </a:r>
          </a:p>
        </p:txBody>
      </p:sp>
      <p:sp>
        <p:nvSpPr>
          <p:cNvPr id="5" name="内容占位符 4">
            <a:extLst>
              <a:ext uri="{FF2B5EF4-FFF2-40B4-BE49-F238E27FC236}">
                <a16:creationId xmlns:a16="http://schemas.microsoft.com/office/drawing/2014/main" id="{6614BA37-8674-4630-A31C-C314E4AFFFDC}"/>
              </a:ext>
            </a:extLst>
          </p:cNvPr>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zh-CN" altLang="en-US" dirty="0"/>
              <a:t>前馈网络模型和循环网络模型的不同之处在于循环神经网络利用隐藏状态来记录以前所有时刻的信息，而前馈神经网络只能接受前</a:t>
            </a:r>
            <a:r>
              <a:rPr lang="en-US" altLang="zh-CN" dirty="0"/>
              <a:t>n − 1</a:t>
            </a:r>
            <a:r>
              <a:rPr lang="zh-CN" altLang="en-US" dirty="0"/>
              <a:t>个时刻的信息。</a:t>
            </a:r>
          </a:p>
        </p:txBody>
      </p:sp>
      <p:pic>
        <p:nvPicPr>
          <p:cNvPr id="4" name="图片 3">
            <a:extLst>
              <a:ext uri="{FF2B5EF4-FFF2-40B4-BE49-F238E27FC236}">
                <a16:creationId xmlns:a16="http://schemas.microsoft.com/office/drawing/2014/main" id="{29837D0F-DE7A-4D89-8400-C787AAB6C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19090"/>
            <a:ext cx="6765648" cy="1796190"/>
          </a:xfrm>
          <a:prstGeom prst="rect">
            <a:avLst/>
          </a:prstGeom>
        </p:spPr>
      </p:pic>
      <p:pic>
        <p:nvPicPr>
          <p:cNvPr id="6" name="图片 5">
            <a:extLst>
              <a:ext uri="{FF2B5EF4-FFF2-40B4-BE49-F238E27FC236}">
                <a16:creationId xmlns:a16="http://schemas.microsoft.com/office/drawing/2014/main" id="{14C9B90E-4E57-488C-8E06-84FA4933E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1295400"/>
            <a:ext cx="3229521" cy="2814052"/>
          </a:xfrm>
          <a:prstGeom prst="rect">
            <a:avLst/>
          </a:prstGeom>
        </p:spPr>
      </p:pic>
    </p:spTree>
    <p:extLst>
      <p:ext uri="{BB962C8B-B14F-4D97-AF65-F5344CB8AC3E}">
        <p14:creationId xmlns:p14="http://schemas.microsoft.com/office/powerpoint/2010/main" val="345087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8B191-658B-451D-ADA5-16D07EA668D8}"/>
              </a:ext>
            </a:extLst>
          </p:cNvPr>
          <p:cNvSpPr>
            <a:spLocks noGrp="1"/>
          </p:cNvSpPr>
          <p:nvPr>
            <p:ph type="title"/>
          </p:nvPr>
        </p:nvSpPr>
        <p:spPr/>
        <p:txBody>
          <a:bodyPr/>
          <a:lstStyle/>
          <a:p>
            <a:r>
              <a:rPr lang="zh-CN" altLang="en-US" dirty="0"/>
              <a:t>输出层 </a:t>
            </a:r>
          </a:p>
        </p:txBody>
      </p:sp>
      <p:sp>
        <p:nvSpPr>
          <p:cNvPr id="3" name="内容占位符 2">
            <a:extLst>
              <a:ext uri="{FF2B5EF4-FFF2-40B4-BE49-F238E27FC236}">
                <a16:creationId xmlns:a16="http://schemas.microsoft.com/office/drawing/2014/main" id="{0C84E6B9-DD1E-4701-846D-40C6002207F0}"/>
              </a:ext>
            </a:extLst>
          </p:cNvPr>
          <p:cNvSpPr>
            <a:spLocks noGrp="1"/>
          </p:cNvSpPr>
          <p:nvPr>
            <p:ph sz="quarter" idx="1"/>
          </p:nvPr>
        </p:nvSpPr>
        <p:spPr/>
        <p:txBody>
          <a:bodyPr/>
          <a:lstStyle/>
          <a:p>
            <a:r>
              <a:rPr lang="zh-CN" altLang="en-US" dirty="0"/>
              <a:t>输出层为一般使用</a:t>
            </a:r>
            <a:r>
              <a:rPr lang="en-US" altLang="zh-CN" dirty="0"/>
              <a:t>softmax</a:t>
            </a:r>
            <a:r>
              <a:rPr lang="zh-CN" altLang="en-US" dirty="0"/>
              <a:t>分类器，接受历史信息的向量表示，输出为词表中每个词的后验概率。</a:t>
            </a:r>
          </a:p>
        </p:txBody>
      </p:sp>
      <p:pic>
        <p:nvPicPr>
          <p:cNvPr id="5" name="图片 4">
            <a:extLst>
              <a:ext uri="{FF2B5EF4-FFF2-40B4-BE49-F238E27FC236}">
                <a16:creationId xmlns:a16="http://schemas.microsoft.com/office/drawing/2014/main" id="{98AB5D0A-995C-40E4-8AA5-697586C2A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3200400"/>
            <a:ext cx="3269270" cy="960674"/>
          </a:xfrm>
          <a:prstGeom prst="rect">
            <a:avLst/>
          </a:prstGeom>
        </p:spPr>
      </p:pic>
    </p:spTree>
    <p:extLst>
      <p:ext uri="{BB962C8B-B14F-4D97-AF65-F5344CB8AC3E}">
        <p14:creationId xmlns:p14="http://schemas.microsoft.com/office/powerpoint/2010/main" val="1514552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DA3FA-953B-4173-9BE1-16D16420519D}"/>
              </a:ext>
            </a:extLst>
          </p:cNvPr>
          <p:cNvSpPr>
            <a:spLocks noGrp="1"/>
          </p:cNvSpPr>
          <p:nvPr>
            <p:ph type="ctrTitle"/>
          </p:nvPr>
        </p:nvSpPr>
        <p:spPr/>
        <p:txBody>
          <a:bodyPr/>
          <a:lstStyle/>
          <a:p>
            <a:r>
              <a:rPr lang="zh-CN" altLang="en-US" dirty="0"/>
              <a:t>评价方法</a:t>
            </a:r>
          </a:p>
        </p:txBody>
      </p:sp>
    </p:spTree>
    <p:extLst>
      <p:ext uri="{BB962C8B-B14F-4D97-AF65-F5344CB8AC3E}">
        <p14:creationId xmlns:p14="http://schemas.microsoft.com/office/powerpoint/2010/main" val="3582023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5F930-658F-4D99-9BDC-62089D115400}"/>
              </a:ext>
            </a:extLst>
          </p:cNvPr>
          <p:cNvSpPr>
            <a:spLocks noGrp="1"/>
          </p:cNvSpPr>
          <p:nvPr>
            <p:ph type="title"/>
          </p:nvPr>
        </p:nvSpPr>
        <p:spPr/>
        <p:txBody>
          <a:bodyPr/>
          <a:lstStyle/>
          <a:p>
            <a:r>
              <a:rPr lang="zh-CN" altLang="en-US" dirty="0"/>
              <a:t>困惑度</a:t>
            </a:r>
          </a:p>
        </p:txBody>
      </p:sp>
      <p:sp>
        <p:nvSpPr>
          <p:cNvPr id="3" name="内容占位符 2">
            <a:extLst>
              <a:ext uri="{FF2B5EF4-FFF2-40B4-BE49-F238E27FC236}">
                <a16:creationId xmlns:a16="http://schemas.microsoft.com/office/drawing/2014/main" id="{2F942E38-9A6C-4AE2-9A6F-2339A932FD8B}"/>
              </a:ext>
            </a:extLst>
          </p:cNvPr>
          <p:cNvSpPr>
            <a:spLocks noGrp="1"/>
          </p:cNvSpPr>
          <p:nvPr>
            <p:ph sz="quarter" idx="1"/>
          </p:nvPr>
        </p:nvSpPr>
        <p:spPr/>
        <p:txBody>
          <a:bodyPr/>
          <a:lstStyle/>
          <a:p>
            <a:r>
              <a:rPr lang="zh-CN" altLang="en-US" dirty="0"/>
              <a:t>困惑度（</a:t>
            </a:r>
            <a:r>
              <a:rPr lang="en-US" altLang="zh-CN" dirty="0"/>
              <a:t>Perplexity</a:t>
            </a:r>
            <a:r>
              <a:rPr lang="zh-CN" altLang="en-US" dirty="0"/>
              <a:t>）是信息论的一个概念，可以用来衡量一个分布的不确定性。</a:t>
            </a:r>
            <a:endParaRPr lang="en-US" altLang="zh-CN" dirty="0"/>
          </a:p>
          <a:p>
            <a:r>
              <a:rPr lang="zh-CN" altLang="en-US" dirty="0"/>
              <a:t>给定一个测试文本集合，一个好的序列生成模型应该使得测试集合中的句子的联合概率尽可能高。</a:t>
            </a:r>
            <a:endParaRPr lang="en-US" altLang="zh-CN" dirty="0"/>
          </a:p>
          <a:p>
            <a:endParaRPr lang="en-US" altLang="zh-CN" dirty="0"/>
          </a:p>
          <a:p>
            <a:r>
              <a:rPr lang="zh-CN" altLang="en-US" dirty="0"/>
              <a:t>困惑度可以衡量模型分布与样本经验分布之间的契合程度。困惑度越低则两个分布越接近。</a:t>
            </a:r>
          </a:p>
        </p:txBody>
      </p:sp>
    </p:spTree>
    <p:extLst>
      <p:ext uri="{BB962C8B-B14F-4D97-AF65-F5344CB8AC3E}">
        <p14:creationId xmlns:p14="http://schemas.microsoft.com/office/powerpoint/2010/main" val="316839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2F10E-C148-4FB0-805E-886A70C7E963}"/>
              </a:ext>
            </a:extLst>
          </p:cNvPr>
          <p:cNvSpPr>
            <a:spLocks noGrp="1"/>
          </p:cNvSpPr>
          <p:nvPr>
            <p:ph type="title"/>
          </p:nvPr>
        </p:nvSpPr>
        <p:spPr/>
        <p:txBody>
          <a:bodyPr/>
          <a:lstStyle/>
          <a:p>
            <a:r>
              <a:rPr lang="zh-CN" altLang="en-US" dirty="0"/>
              <a:t>困惑度</a:t>
            </a:r>
          </a:p>
        </p:txBody>
      </p:sp>
      <p:pic>
        <p:nvPicPr>
          <p:cNvPr id="3" name="图片 2">
            <a:extLst>
              <a:ext uri="{FF2B5EF4-FFF2-40B4-BE49-F238E27FC236}">
                <a16:creationId xmlns:a16="http://schemas.microsoft.com/office/drawing/2014/main" id="{F9E53E81-AF48-4627-812A-804CB0FAF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468" y="1447801"/>
            <a:ext cx="6869065" cy="4795283"/>
          </a:xfrm>
          <a:prstGeom prst="rect">
            <a:avLst/>
          </a:prstGeom>
        </p:spPr>
      </p:pic>
      <p:cxnSp>
        <p:nvCxnSpPr>
          <p:cNvPr id="5" name="直接连接符 4">
            <a:extLst>
              <a:ext uri="{FF2B5EF4-FFF2-40B4-BE49-F238E27FC236}">
                <a16:creationId xmlns:a16="http://schemas.microsoft.com/office/drawing/2014/main" id="{9AEB572D-803B-4FDE-9FA1-2DF0CD3D5694}"/>
              </a:ext>
            </a:extLst>
          </p:cNvPr>
          <p:cNvCxnSpPr/>
          <p:nvPr/>
        </p:nvCxnSpPr>
        <p:spPr>
          <a:xfrm>
            <a:off x="8077200" y="5638800"/>
            <a:ext cx="1143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直接连接符 6">
            <a:extLst>
              <a:ext uri="{FF2B5EF4-FFF2-40B4-BE49-F238E27FC236}">
                <a16:creationId xmlns:a16="http://schemas.microsoft.com/office/drawing/2014/main" id="{70E007CF-A2E5-4C20-804D-9D4C7E5DE1E1}"/>
              </a:ext>
            </a:extLst>
          </p:cNvPr>
          <p:cNvCxnSpPr/>
          <p:nvPr/>
        </p:nvCxnSpPr>
        <p:spPr>
          <a:xfrm>
            <a:off x="2819400" y="5943600"/>
            <a:ext cx="4038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6404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51CDA-9D83-4C3B-BC59-804AF1D4368E}"/>
              </a:ext>
            </a:extLst>
          </p:cNvPr>
          <p:cNvSpPr>
            <a:spLocks noGrp="1"/>
          </p:cNvSpPr>
          <p:nvPr>
            <p:ph type="title"/>
          </p:nvPr>
        </p:nvSpPr>
        <p:spPr/>
        <p:txBody>
          <a:bodyPr/>
          <a:lstStyle/>
          <a:p>
            <a:r>
              <a:rPr lang="en-US" altLang="zh-CN" dirty="0"/>
              <a:t>BLEU</a:t>
            </a:r>
            <a:endParaRPr lang="zh-CN" altLang="en-US" dirty="0"/>
          </a:p>
        </p:txBody>
      </p:sp>
      <p:sp>
        <p:nvSpPr>
          <p:cNvPr id="3" name="内容占位符 2">
            <a:extLst>
              <a:ext uri="{FF2B5EF4-FFF2-40B4-BE49-F238E27FC236}">
                <a16:creationId xmlns:a16="http://schemas.microsoft.com/office/drawing/2014/main" id="{C36A4BA6-4849-4630-BCA5-A11E5E91EDFC}"/>
              </a:ext>
            </a:extLst>
          </p:cNvPr>
          <p:cNvSpPr>
            <a:spLocks noGrp="1"/>
          </p:cNvSpPr>
          <p:nvPr>
            <p:ph sz="quarter" idx="1"/>
          </p:nvPr>
        </p:nvSpPr>
        <p:spPr/>
        <p:txBody>
          <a:bodyPr/>
          <a:lstStyle/>
          <a:p>
            <a:r>
              <a:rPr lang="en-US" altLang="zh-CN" dirty="0"/>
              <a:t>BLEU</a:t>
            </a:r>
            <a:r>
              <a:rPr lang="zh-CN" altLang="en-US" dirty="0"/>
              <a:t>（</a:t>
            </a:r>
            <a:r>
              <a:rPr lang="en-US" altLang="zh-CN" dirty="0"/>
              <a:t>Bilingual Evaluation Understudy</a:t>
            </a:r>
            <a:r>
              <a:rPr lang="zh-CN" altLang="en-US" dirty="0"/>
              <a:t>）是衡量模型生成序列和参考序列之间的</a:t>
            </a:r>
            <a:r>
              <a:rPr lang="en-US" altLang="zh-CN" dirty="0"/>
              <a:t>N</a:t>
            </a:r>
            <a:r>
              <a:rPr lang="zh-CN" altLang="en-US" dirty="0"/>
              <a:t>元词组（</a:t>
            </a:r>
            <a:r>
              <a:rPr lang="en-US" altLang="zh-CN" dirty="0"/>
              <a:t>N-Gram</a:t>
            </a:r>
            <a:r>
              <a:rPr lang="zh-CN" altLang="en-US" dirty="0"/>
              <a:t>）的重合度，最早用来评价机器翻译模型的质量，目前也广泛应用在各种序列生成任务中。</a:t>
            </a:r>
          </a:p>
        </p:txBody>
      </p:sp>
    </p:spTree>
    <p:extLst>
      <p:ext uri="{BB962C8B-B14F-4D97-AF65-F5344CB8AC3E}">
        <p14:creationId xmlns:p14="http://schemas.microsoft.com/office/powerpoint/2010/main" val="1834690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0E23C-63E6-4244-AB48-361E71C71ED6}"/>
              </a:ext>
            </a:extLst>
          </p:cNvPr>
          <p:cNvSpPr>
            <a:spLocks noGrp="1"/>
          </p:cNvSpPr>
          <p:nvPr>
            <p:ph type="title"/>
          </p:nvPr>
        </p:nvSpPr>
        <p:spPr/>
        <p:txBody>
          <a:bodyPr/>
          <a:lstStyle/>
          <a:p>
            <a:r>
              <a:rPr lang="en-US" altLang="zh-CN" dirty="0"/>
              <a:t>BLEU</a:t>
            </a:r>
            <a:endParaRPr lang="zh-CN" altLang="en-US" dirty="0"/>
          </a:p>
        </p:txBody>
      </p:sp>
      <p:pic>
        <p:nvPicPr>
          <p:cNvPr id="5" name="内容占位符 4">
            <a:extLst>
              <a:ext uri="{FF2B5EF4-FFF2-40B4-BE49-F238E27FC236}">
                <a16:creationId xmlns:a16="http://schemas.microsoft.com/office/drawing/2014/main" id="{23736421-B87C-48B3-B35D-C6D7928D292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40391" y="1295400"/>
            <a:ext cx="6711218" cy="2873904"/>
          </a:xfrm>
        </p:spPr>
      </p:pic>
      <p:pic>
        <p:nvPicPr>
          <p:cNvPr id="7" name="图片 6">
            <a:extLst>
              <a:ext uri="{FF2B5EF4-FFF2-40B4-BE49-F238E27FC236}">
                <a16:creationId xmlns:a16="http://schemas.microsoft.com/office/drawing/2014/main" id="{E33D5520-EAD6-470B-AF2C-F78F23915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7145" y="4169305"/>
            <a:ext cx="6607801" cy="1202903"/>
          </a:xfrm>
          <a:prstGeom prst="rect">
            <a:avLst/>
          </a:prstGeom>
        </p:spPr>
      </p:pic>
      <p:pic>
        <p:nvPicPr>
          <p:cNvPr id="9" name="图片 8">
            <a:extLst>
              <a:ext uri="{FF2B5EF4-FFF2-40B4-BE49-F238E27FC236}">
                <a16:creationId xmlns:a16="http://schemas.microsoft.com/office/drawing/2014/main" id="{57CC1CF4-79FE-4DA7-A2F5-78D75F2E0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3714" y="5486400"/>
            <a:ext cx="3374660" cy="805564"/>
          </a:xfrm>
          <a:prstGeom prst="rect">
            <a:avLst/>
          </a:prstGeom>
        </p:spPr>
      </p:pic>
    </p:spTree>
    <p:extLst>
      <p:ext uri="{BB962C8B-B14F-4D97-AF65-F5344CB8AC3E}">
        <p14:creationId xmlns:p14="http://schemas.microsoft.com/office/powerpoint/2010/main" val="3663047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5B82A-86E1-40AE-AD4D-F2A8B8BC7826}"/>
              </a:ext>
            </a:extLst>
          </p:cNvPr>
          <p:cNvSpPr>
            <a:spLocks noGrp="1"/>
          </p:cNvSpPr>
          <p:nvPr>
            <p:ph type="title"/>
          </p:nvPr>
        </p:nvSpPr>
        <p:spPr/>
        <p:txBody>
          <a:bodyPr/>
          <a:lstStyle/>
          <a:p>
            <a:r>
              <a:rPr lang="en-US" altLang="zh-CN" dirty="0"/>
              <a:t>ROUGE</a:t>
            </a:r>
            <a:endParaRPr lang="zh-CN" altLang="en-US" dirty="0"/>
          </a:p>
        </p:txBody>
      </p:sp>
      <p:sp>
        <p:nvSpPr>
          <p:cNvPr id="3" name="内容占位符 2">
            <a:extLst>
              <a:ext uri="{FF2B5EF4-FFF2-40B4-BE49-F238E27FC236}">
                <a16:creationId xmlns:a16="http://schemas.microsoft.com/office/drawing/2014/main" id="{94F502A4-464C-469F-928E-99CE85F89A84}"/>
              </a:ext>
            </a:extLst>
          </p:cNvPr>
          <p:cNvSpPr>
            <a:spLocks noGrp="1"/>
          </p:cNvSpPr>
          <p:nvPr>
            <p:ph sz="quarter" idx="1"/>
          </p:nvPr>
        </p:nvSpPr>
        <p:spPr/>
        <p:txBody>
          <a:bodyPr/>
          <a:lstStyle/>
          <a:p>
            <a:r>
              <a:rPr lang="en-US" altLang="zh-CN" dirty="0"/>
              <a:t>ROUGE</a:t>
            </a:r>
            <a:r>
              <a:rPr lang="zh-CN" altLang="en-US" dirty="0"/>
              <a:t>（</a:t>
            </a:r>
            <a:r>
              <a:rPr lang="en-US" altLang="zh-CN" dirty="0"/>
              <a:t>Recall-Oriented Understudy for </a:t>
            </a:r>
            <a:r>
              <a:rPr lang="en-US" altLang="zh-CN" dirty="0" err="1"/>
              <a:t>Gisting</a:t>
            </a:r>
            <a:r>
              <a:rPr lang="en-US" altLang="zh-CN" dirty="0"/>
              <a:t> Evaluation</a:t>
            </a:r>
            <a:r>
              <a:rPr lang="zh-CN" altLang="en-US" dirty="0"/>
              <a:t>）最早应用于文本摘要领域。和 </a:t>
            </a:r>
            <a:r>
              <a:rPr lang="en-US" altLang="zh-CN" dirty="0"/>
              <a:t>BLEU</a:t>
            </a:r>
            <a:r>
              <a:rPr lang="zh-CN" altLang="en-US" dirty="0"/>
              <a:t>类似，但</a:t>
            </a:r>
            <a:r>
              <a:rPr lang="en-US" altLang="zh-CN" dirty="0"/>
              <a:t>ROUGE</a:t>
            </a:r>
            <a:r>
              <a:rPr lang="zh-CN" altLang="en-US" dirty="0"/>
              <a:t>计算的是召回率（</a:t>
            </a:r>
            <a:r>
              <a:rPr lang="en-US" altLang="zh-CN" dirty="0"/>
              <a:t>Recall</a:t>
            </a:r>
            <a:r>
              <a:rPr lang="zh-CN" altLang="en-US" dirty="0"/>
              <a:t>）。</a:t>
            </a:r>
          </a:p>
        </p:txBody>
      </p:sp>
      <p:pic>
        <p:nvPicPr>
          <p:cNvPr id="5" name="图片 4">
            <a:extLst>
              <a:ext uri="{FF2B5EF4-FFF2-40B4-BE49-F238E27FC236}">
                <a16:creationId xmlns:a16="http://schemas.microsoft.com/office/drawing/2014/main" id="{1AB7E938-8A08-44BB-B0DF-0467FB332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1" y="3435458"/>
            <a:ext cx="6705775" cy="2797702"/>
          </a:xfrm>
          <a:prstGeom prst="rect">
            <a:avLst/>
          </a:prstGeom>
        </p:spPr>
      </p:pic>
    </p:spTree>
    <p:extLst>
      <p:ext uri="{BB962C8B-B14F-4D97-AF65-F5344CB8AC3E}">
        <p14:creationId xmlns:p14="http://schemas.microsoft.com/office/powerpoint/2010/main" val="2293808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0AF82-44C4-403F-9E0B-957E7696D627}"/>
              </a:ext>
            </a:extLst>
          </p:cNvPr>
          <p:cNvSpPr>
            <a:spLocks noGrp="1"/>
          </p:cNvSpPr>
          <p:nvPr>
            <p:ph type="title"/>
          </p:nvPr>
        </p:nvSpPr>
        <p:spPr/>
        <p:txBody>
          <a:bodyPr/>
          <a:lstStyle/>
          <a:p>
            <a:r>
              <a:rPr lang="zh-CN" altLang="en-US" dirty="0"/>
              <a:t>序列数据的潜在规律</a:t>
            </a:r>
          </a:p>
        </p:txBody>
      </p:sp>
      <p:sp>
        <p:nvSpPr>
          <p:cNvPr id="3" name="内容占位符 2">
            <a:extLst>
              <a:ext uri="{FF2B5EF4-FFF2-40B4-BE49-F238E27FC236}">
                <a16:creationId xmlns:a16="http://schemas.microsoft.com/office/drawing/2014/main" id="{C84C8F0C-81D9-4F83-8CA7-6F8961C0DE27}"/>
              </a:ext>
            </a:extLst>
          </p:cNvPr>
          <p:cNvSpPr>
            <a:spLocks noGrp="1"/>
          </p:cNvSpPr>
          <p:nvPr>
            <p:ph sz="quarter" idx="1"/>
          </p:nvPr>
        </p:nvSpPr>
        <p:spPr/>
        <p:txBody>
          <a:bodyPr/>
          <a:lstStyle/>
          <a:p>
            <a:r>
              <a:rPr lang="zh-CN" altLang="en-US" dirty="0"/>
              <a:t>以自然语言为例，</a:t>
            </a:r>
            <a:endParaRPr lang="en-US" altLang="zh-CN" dirty="0"/>
          </a:p>
          <a:p>
            <a:endParaRPr lang="en-US" altLang="zh-CN" dirty="0"/>
          </a:p>
          <a:p>
            <a:endParaRPr lang="en-US" altLang="zh-CN" dirty="0"/>
          </a:p>
          <a:p>
            <a:endParaRPr lang="en-US" altLang="zh-CN" dirty="0"/>
          </a:p>
          <a:p>
            <a:endParaRPr lang="en-US" altLang="zh-CN" dirty="0"/>
          </a:p>
          <a:p>
            <a:r>
              <a:rPr lang="zh-CN" altLang="en-US" dirty="0"/>
              <a:t>后一个句子在人脑的语义整合时需要更多的处理时间，更不符合自然语言规则。</a:t>
            </a:r>
          </a:p>
          <a:p>
            <a:r>
              <a:rPr lang="zh-CN" altLang="en-US" dirty="0"/>
              <a:t>规则是什么？</a:t>
            </a:r>
          </a:p>
        </p:txBody>
      </p:sp>
      <p:pic>
        <p:nvPicPr>
          <p:cNvPr id="5" name="图片 4">
            <a:extLst>
              <a:ext uri="{FF2B5EF4-FFF2-40B4-BE49-F238E27FC236}">
                <a16:creationId xmlns:a16="http://schemas.microsoft.com/office/drawing/2014/main" id="{B0A9BFC9-7C8B-44EB-9859-5573E203A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057400"/>
            <a:ext cx="2707124" cy="1428760"/>
          </a:xfrm>
          <a:prstGeom prst="rect">
            <a:avLst/>
          </a:prstGeom>
        </p:spPr>
      </p:pic>
    </p:spTree>
    <p:extLst>
      <p:ext uri="{BB962C8B-B14F-4D97-AF65-F5344CB8AC3E}">
        <p14:creationId xmlns:p14="http://schemas.microsoft.com/office/powerpoint/2010/main" val="218891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68BFA-5AAD-4779-848C-B22D476D5DA2}"/>
              </a:ext>
            </a:extLst>
          </p:cNvPr>
          <p:cNvSpPr>
            <a:spLocks noGrp="1"/>
          </p:cNvSpPr>
          <p:nvPr>
            <p:ph type="ctrTitle"/>
          </p:nvPr>
        </p:nvSpPr>
        <p:spPr/>
        <p:txBody>
          <a:bodyPr/>
          <a:lstStyle/>
          <a:p>
            <a:r>
              <a:rPr lang="zh-CN" altLang="en-US" dirty="0"/>
              <a:t>序列到序列模型</a:t>
            </a:r>
          </a:p>
        </p:txBody>
      </p:sp>
    </p:spTree>
    <p:extLst>
      <p:ext uri="{BB962C8B-B14F-4D97-AF65-F5344CB8AC3E}">
        <p14:creationId xmlns:p14="http://schemas.microsoft.com/office/powerpoint/2010/main" val="222239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8741C-B79F-45D4-A7AE-E9B82196CABF}"/>
              </a:ext>
            </a:extLst>
          </p:cNvPr>
          <p:cNvSpPr>
            <a:spLocks noGrp="1"/>
          </p:cNvSpPr>
          <p:nvPr>
            <p:ph type="title"/>
          </p:nvPr>
        </p:nvSpPr>
        <p:spPr/>
        <p:txBody>
          <a:bodyPr/>
          <a:lstStyle/>
          <a:p>
            <a:r>
              <a:rPr lang="zh-CN" altLang="en-US" dirty="0"/>
              <a:t>序列到序列模型</a:t>
            </a:r>
          </a:p>
        </p:txBody>
      </p:sp>
      <p:pic>
        <p:nvPicPr>
          <p:cNvPr id="5" name="内容占位符 4">
            <a:extLst>
              <a:ext uri="{FF2B5EF4-FFF2-40B4-BE49-F238E27FC236}">
                <a16:creationId xmlns:a16="http://schemas.microsoft.com/office/drawing/2014/main" id="{5BF5A35B-7C3A-4254-8A3E-39A2FC5B344A}"/>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6001" y="1752601"/>
            <a:ext cx="7188199" cy="3521345"/>
          </a:xfrm>
        </p:spPr>
      </p:pic>
    </p:spTree>
    <p:extLst>
      <p:ext uri="{BB962C8B-B14F-4D97-AF65-F5344CB8AC3E}">
        <p14:creationId xmlns:p14="http://schemas.microsoft.com/office/powerpoint/2010/main" val="379622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A1EC7-812D-4453-9C84-4767EAAF2B26}"/>
              </a:ext>
            </a:extLst>
          </p:cNvPr>
          <p:cNvSpPr>
            <a:spLocks noGrp="1"/>
          </p:cNvSpPr>
          <p:nvPr>
            <p:ph type="title"/>
          </p:nvPr>
        </p:nvSpPr>
        <p:spPr/>
        <p:txBody>
          <a:bodyPr/>
          <a:lstStyle/>
          <a:p>
            <a:r>
              <a:rPr lang="zh-CN" altLang="en-US" dirty="0"/>
              <a:t>序列到序列模型</a:t>
            </a:r>
          </a:p>
        </p:txBody>
      </p:sp>
      <p:pic>
        <p:nvPicPr>
          <p:cNvPr id="4" name="图片 3">
            <a:extLst>
              <a:ext uri="{FF2B5EF4-FFF2-40B4-BE49-F238E27FC236}">
                <a16:creationId xmlns:a16="http://schemas.microsoft.com/office/drawing/2014/main" id="{602EAC0F-7516-479B-92B7-4B29CE25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1" y="1524000"/>
            <a:ext cx="6749319" cy="4441488"/>
          </a:xfrm>
          <a:prstGeom prst="rect">
            <a:avLst/>
          </a:prstGeom>
        </p:spPr>
      </p:pic>
    </p:spTree>
    <p:extLst>
      <p:ext uri="{BB962C8B-B14F-4D97-AF65-F5344CB8AC3E}">
        <p14:creationId xmlns:p14="http://schemas.microsoft.com/office/powerpoint/2010/main" val="883124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zh-CN" altLang="en-US" dirty="0"/>
              <a:t>基于循环神经网络的序列到序列模型</a:t>
            </a:r>
          </a:p>
        </p:txBody>
      </p:sp>
      <p:pic>
        <p:nvPicPr>
          <p:cNvPr id="4" name="图片 3">
            <a:extLst>
              <a:ext uri="{FF2B5EF4-FFF2-40B4-BE49-F238E27FC236}">
                <a16:creationId xmlns:a16="http://schemas.microsoft.com/office/drawing/2014/main" id="{83BBB38B-18B9-483F-BD3C-E5D52EE82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1" y="3124201"/>
            <a:ext cx="5856667" cy="1507711"/>
          </a:xfrm>
          <a:prstGeom prst="rect">
            <a:avLst/>
          </a:prstGeom>
        </p:spPr>
      </p:pic>
    </p:spTree>
    <p:extLst>
      <p:ext uri="{BB962C8B-B14F-4D97-AF65-F5344CB8AC3E}">
        <p14:creationId xmlns:p14="http://schemas.microsoft.com/office/powerpoint/2010/main" val="1422425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基于前馈神经网络的序列到序列模型</a:t>
            </a:r>
          </a:p>
        </p:txBody>
      </p:sp>
      <p:pic>
        <p:nvPicPr>
          <p:cNvPr id="1026" name="Picture 2" descr="https://nndl.github.io/v/sgm-seq2seq-fnn-wavenet.gif">
            <a:extLst>
              <a:ext uri="{FF2B5EF4-FFF2-40B4-BE49-F238E27FC236}">
                <a16:creationId xmlns:a16="http://schemas.microsoft.com/office/drawing/2014/main" id="{10A3B492-0358-420D-83BF-E9DD4F6EE92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133601"/>
            <a:ext cx="6030198"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003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zh-CN" altLang="en-US" dirty="0"/>
              <a:t>基于注意力的序列到序列模型</a:t>
            </a:r>
          </a:p>
        </p:txBody>
      </p:sp>
      <p:pic>
        <p:nvPicPr>
          <p:cNvPr id="4098" name="Picture 2" descr="https://nndl.github.io/v/sgm-seq2seq-rnn-mt.gif">
            <a:extLst>
              <a:ext uri="{FF2B5EF4-FFF2-40B4-BE49-F238E27FC236}">
                <a16:creationId xmlns:a16="http://schemas.microsoft.com/office/drawing/2014/main" id="{918C6534-3B9E-4CCA-95EF-39BA84FBDC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0573" y="1676401"/>
            <a:ext cx="762000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240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基于卷积神经网络的序列到序列模型</a:t>
            </a:r>
          </a:p>
        </p:txBody>
      </p:sp>
      <p:pic>
        <p:nvPicPr>
          <p:cNvPr id="2050" name="Picture 2" descr="https://nndl.github.io/v/sgm-seq2seq-cnn-mt.gif">
            <a:extLst>
              <a:ext uri="{FF2B5EF4-FFF2-40B4-BE49-F238E27FC236}">
                <a16:creationId xmlns:a16="http://schemas.microsoft.com/office/drawing/2014/main" id="{6779CE02-97A1-4467-8D1F-2DAF8F3EF93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14489"/>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308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8068E-086F-4CE8-AF84-5CA1CBE87BCA}"/>
              </a:ext>
            </a:extLst>
          </p:cNvPr>
          <p:cNvSpPr>
            <a:spLocks noGrp="1"/>
          </p:cNvSpPr>
          <p:nvPr>
            <p:ph type="ctrTitle"/>
          </p:nvPr>
        </p:nvSpPr>
        <p:spPr/>
        <p:txBody>
          <a:bodyPr/>
          <a:lstStyle/>
          <a:p>
            <a:r>
              <a:rPr lang="zh-CN" altLang="en-US" dirty="0"/>
              <a:t>基于自注意力的序列到序列模型</a:t>
            </a:r>
          </a:p>
        </p:txBody>
      </p:sp>
    </p:spTree>
    <p:extLst>
      <p:ext uri="{BB962C8B-B14F-4D97-AF65-F5344CB8AC3E}">
        <p14:creationId xmlns:p14="http://schemas.microsoft.com/office/powerpoint/2010/main" val="855223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回顾：注意力模型</a:t>
            </a:r>
          </a:p>
        </p:txBody>
      </p:sp>
      <mc:AlternateContent xmlns:mc="http://schemas.openxmlformats.org/markup-compatibility/2006" xmlns:a14="http://schemas.microsoft.com/office/drawing/2010/main">
        <mc:Choice Requires="a14">
          <p:sp>
            <p:nvSpPr>
              <p:cNvPr id="18" name="内容占位符 17">
                <a:extLst>
                  <a:ext uri="{FF2B5EF4-FFF2-40B4-BE49-F238E27FC236}">
                    <a16:creationId xmlns:a16="http://schemas.microsoft.com/office/drawing/2014/main" id="{22F24509-78A9-4ED6-A9C9-44F9E25928B5}"/>
                  </a:ext>
                </a:extLst>
              </p:cNvPr>
              <p:cNvSpPr>
                <a:spLocks noGrp="1"/>
              </p:cNvSpPr>
              <p:nvPr>
                <p:ph sz="quarter" idx="1"/>
              </p:nvPr>
            </p:nvSpPr>
            <p:spPr/>
            <p:txBody>
              <a:bodyPr/>
              <a:lstStyle/>
              <a:p>
                <a:r>
                  <a:rPr lang="zh-CN" altLang="en-US" dirty="0"/>
                  <a:t>软性注意力机制（</a:t>
                </a:r>
                <a:r>
                  <a:rPr lang="en-US" altLang="zh-CN" dirty="0"/>
                  <a:t>soft attention mechanism</a:t>
                </a:r>
                <a:r>
                  <a:rPr lang="zh-CN" altLang="en-US" dirty="0"/>
                  <a:t>）</a:t>
                </a:r>
              </a:p>
              <a:p>
                <a:r>
                  <a:rPr lang="zh-CN" altLang="en-US" dirty="0"/>
                  <a:t>注意力机制可以分为两步</a:t>
                </a:r>
                <a:endParaRPr lang="en-US" altLang="zh-CN" dirty="0"/>
              </a:p>
              <a:p>
                <a:pPr lvl="1"/>
                <a:r>
                  <a:rPr lang="zh-CN" altLang="en-US" dirty="0"/>
                  <a:t>计算注意力分布</a:t>
                </a:r>
                <a14:m>
                  <m:oMath xmlns:m="http://schemas.openxmlformats.org/officeDocument/2006/math">
                    <m:r>
                      <a:rPr lang="en-US" altLang="zh-CN">
                        <a:latin typeface="Cambria Math" panose="02040503050406030204" pitchFamily="18" charset="0"/>
                      </a:rPr>
                      <m:t>𝛼</m:t>
                    </m:r>
                    <m:r>
                      <a:rPr lang="en-US" altLang="zh-CN">
                        <a:latin typeface="Cambria Math" panose="02040503050406030204" pitchFamily="18" charset="0"/>
                      </a:rPr>
                      <m:t> </m:t>
                    </m:r>
                  </m:oMath>
                </a14:m>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根据</a:t>
                </a:r>
                <a:r>
                  <a:rPr lang="en-US" altLang="zh-CN" dirty="0"/>
                  <a:t>α</a:t>
                </a:r>
                <a:r>
                  <a:rPr lang="zh-CN" altLang="en-US" dirty="0"/>
                  <a:t>来计算输入信息的加权平均。</a:t>
                </a:r>
                <a:endParaRPr lang="en-US" altLang="zh-CN" dirty="0"/>
              </a:p>
              <a:p>
                <a:endParaRPr lang="zh-CN" altLang="en-US" dirty="0"/>
              </a:p>
            </p:txBody>
          </p:sp>
        </mc:Choice>
        <mc:Fallback xmlns="">
          <p:sp>
            <p:nvSpPr>
              <p:cNvPr id="18" name="内容占位符 17">
                <a:extLst>
                  <a:ext uri="{FF2B5EF4-FFF2-40B4-BE49-F238E27FC236}">
                    <a16:creationId xmlns:a16="http://schemas.microsoft.com/office/drawing/2014/main" id="{22F24509-78A9-4ED6-A9C9-44F9E25928B5}"/>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9EBAD22-F092-47E4-89CD-132A5575D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166" y="2010407"/>
            <a:ext cx="4002374" cy="4222753"/>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063A1AB-628B-47A3-803E-319ED1190397}"/>
                  </a:ext>
                </a:extLst>
              </p:cNvPr>
              <p:cNvSpPr/>
              <p:nvPr/>
            </p:nvSpPr>
            <p:spPr>
              <a:xfrm>
                <a:off x="5795103" y="2890839"/>
                <a:ext cx="1891030" cy="369332"/>
              </a:xfrm>
              <a:prstGeom prst="rect">
                <a:avLst/>
              </a:prstGeom>
            </p:spPr>
            <p:txBody>
              <a:bodyPr wrap="none">
                <a:spAutoFit/>
              </a:bodyPr>
              <a:lstStyle/>
              <a:p>
                <a14:m>
                  <m:oMath xmlns:m="http://schemas.openxmlformats.org/officeDocument/2006/math">
                    <m:r>
                      <a:rPr lang="en-US" altLang="zh-CN" i="1" smtClean="0">
                        <a:solidFill>
                          <a:srgbClr val="FF0000"/>
                        </a:solidFill>
                        <a:latin typeface="Cambria Math" panose="02040503050406030204" pitchFamily="18" charset="0"/>
                      </a:rPr>
                      <m:t>𝑠</m:t>
                    </m:r>
                    <m:r>
                      <a:rPr lang="en-US" altLang="zh-CN"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𝑖</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𝑞</m:t>
                    </m:r>
                    <m:r>
                      <a:rPr lang="en-US" altLang="zh-CN" i="1">
                        <a:solidFill>
                          <a:srgbClr val="FF0000"/>
                        </a:solidFill>
                        <a:latin typeface="Cambria Math" panose="02040503050406030204" pitchFamily="18" charset="0"/>
                      </a:rPr>
                      <m:t>)</m:t>
                    </m:r>
                  </m:oMath>
                </a14:m>
                <a:r>
                  <a:rPr lang="zh-CN" altLang="en-US" dirty="0">
                    <a:solidFill>
                      <a:srgbClr val="FF0000"/>
                    </a:solidFill>
                  </a:rPr>
                  <a:t> 打分函数</a:t>
                </a:r>
                <a:endParaRPr lang="en-US" altLang="zh-CN" dirty="0">
                  <a:solidFill>
                    <a:srgbClr val="FF0000"/>
                  </a:solidFill>
                </a:endParaRPr>
              </a:p>
            </p:txBody>
          </p:sp>
        </mc:Choice>
        <mc:Fallback xmlns="">
          <p:sp>
            <p:nvSpPr>
              <p:cNvPr id="11" name="矩形 10">
                <a:extLst>
                  <a:ext uri="{FF2B5EF4-FFF2-40B4-BE49-F238E27FC236}">
                    <a16:creationId xmlns:a16="http://schemas.microsoft.com/office/drawing/2014/main" id="{8063A1AB-628B-47A3-803E-319ED1190397}"/>
                  </a:ext>
                </a:extLst>
              </p:cNvPr>
              <p:cNvSpPr>
                <a:spLocks noRot="1" noChangeAspect="1" noMove="1" noResize="1" noEditPoints="1" noAdjustHandles="1" noChangeArrowheads="1" noChangeShapeType="1" noTextEdit="1"/>
              </p:cNvSpPr>
              <p:nvPr/>
            </p:nvSpPr>
            <p:spPr>
              <a:xfrm>
                <a:off x="5795103" y="2890839"/>
                <a:ext cx="1891030" cy="369332"/>
              </a:xfrm>
              <a:prstGeom prst="rect">
                <a:avLst/>
              </a:prstGeom>
              <a:blipFill>
                <a:blip r:embed="rId4"/>
                <a:stretch>
                  <a:fillRect t="-6557" r="-2258" b="-26230"/>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CDF3D7C-DEF4-4E85-BBE6-A2D4A9059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3318" y="2890839"/>
            <a:ext cx="2264288" cy="1730874"/>
          </a:xfrm>
          <a:prstGeom prst="rect">
            <a:avLst/>
          </a:prstGeom>
        </p:spPr>
      </p:pic>
      <p:pic>
        <p:nvPicPr>
          <p:cNvPr id="17" name="图片 16">
            <a:extLst>
              <a:ext uri="{FF2B5EF4-FFF2-40B4-BE49-F238E27FC236}">
                <a16:creationId xmlns:a16="http://schemas.microsoft.com/office/drawing/2014/main" id="{643D6309-1B5C-4D6B-BD86-09F2536F48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2385" y="5242485"/>
            <a:ext cx="2296946" cy="1170245"/>
          </a:xfrm>
          <a:prstGeom prst="rect">
            <a:avLst/>
          </a:prstGeom>
        </p:spPr>
      </p:pic>
    </p:spTree>
    <p:extLst>
      <p:ext uri="{BB962C8B-B14F-4D97-AF65-F5344CB8AC3E}">
        <p14:creationId xmlns:p14="http://schemas.microsoft.com/office/powerpoint/2010/main" val="2296727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A5ED3-3C78-4DE5-8AC3-DEE1BFEFC013}"/>
              </a:ext>
            </a:extLst>
          </p:cNvPr>
          <p:cNvSpPr>
            <a:spLocks noGrp="1"/>
          </p:cNvSpPr>
          <p:nvPr>
            <p:ph type="title"/>
          </p:nvPr>
        </p:nvSpPr>
        <p:spPr/>
        <p:txBody>
          <a:bodyPr/>
          <a:lstStyle/>
          <a:p>
            <a:r>
              <a:rPr lang="zh-CN" altLang="en-US" dirty="0"/>
              <a:t>回顾：自注意力</a:t>
            </a:r>
          </a:p>
        </p:txBody>
      </p:sp>
      <p:sp>
        <p:nvSpPr>
          <p:cNvPr id="3" name="内容占位符 2">
            <a:extLst>
              <a:ext uri="{FF2B5EF4-FFF2-40B4-BE49-F238E27FC236}">
                <a16:creationId xmlns:a16="http://schemas.microsoft.com/office/drawing/2014/main" id="{D5F5E65D-9235-4262-A552-FFE2B867C033}"/>
              </a:ext>
            </a:extLst>
          </p:cNvPr>
          <p:cNvSpPr>
            <a:spLocks noGrp="1"/>
          </p:cNvSpPr>
          <p:nvPr>
            <p:ph sz="quarter" idx="1"/>
          </p:nvPr>
        </p:nvSpPr>
        <p:spPr>
          <a:xfrm>
            <a:off x="609600" y="1219200"/>
            <a:ext cx="10972800" cy="4937760"/>
          </a:xfrm>
        </p:spPr>
        <p:txBody>
          <a:bodyPr/>
          <a:lstStyle/>
          <a:p>
            <a:r>
              <a:rPr lang="zh-CN" altLang="en-US" dirty="0"/>
              <a:t>基于自注意力的全连接神经网络</a:t>
            </a:r>
          </a:p>
        </p:txBody>
      </p:sp>
      <p:pic>
        <p:nvPicPr>
          <p:cNvPr id="4" name="图片 3">
            <a:extLst>
              <a:ext uri="{FF2B5EF4-FFF2-40B4-BE49-F238E27FC236}">
                <a16:creationId xmlns:a16="http://schemas.microsoft.com/office/drawing/2014/main" id="{7A2BAEB8-902A-4393-88FB-12FD523DF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981200"/>
            <a:ext cx="5112863" cy="202841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513EA3C-E122-4766-84CC-38ED6E4FD61D}"/>
                  </a:ext>
                </a:extLst>
              </p:cNvPr>
              <p:cNvSpPr/>
              <p:nvPr/>
            </p:nvSpPr>
            <p:spPr>
              <a:xfrm>
                <a:off x="3200400" y="4101056"/>
                <a:ext cx="4183909" cy="424796"/>
              </a:xfrm>
              <a:prstGeom prst="rect">
                <a:avLst/>
              </a:prstGeom>
            </p:spPr>
            <p:txBody>
              <a:bodyPr wrap="square">
                <a:spAutoFit/>
              </a:bodyPr>
              <a:lstStyle/>
              <a:p>
                <a:pPr algn="ctr"/>
                <a:r>
                  <a:rPr lang="zh-CN" altLang="en-US" sz="2000" dirty="0">
                    <a:solidFill>
                      <a:srgbClr val="FF0000"/>
                    </a:solidFill>
                  </a:rPr>
                  <a:t>连接权重</a:t>
                </a:r>
                <a14:m>
                  <m:oMath xmlns:m="http://schemas.openxmlformats.org/officeDocument/2006/math">
                    <m:sSub>
                      <m:sSubPr>
                        <m:ctrlPr>
                          <a:rPr lang="en-US" altLang="zh-CN" sz="2000" i="1" dirty="0" smtClean="0">
                            <a:solidFill>
                              <a:srgbClr val="FF0000"/>
                            </a:solidFill>
                            <a:latin typeface="Cambria Math" panose="02040503050406030204" pitchFamily="18" charset="0"/>
                          </a:rPr>
                        </m:ctrlPr>
                      </m:sSubPr>
                      <m:e>
                        <m:r>
                          <a:rPr lang="zh-CN" altLang="en-US" sz="2000" i="1" dirty="0" smtClean="0">
                            <a:solidFill>
                              <a:srgbClr val="FF0000"/>
                            </a:solidFill>
                            <a:latin typeface="Cambria Math" panose="02040503050406030204" pitchFamily="18" charset="0"/>
                          </a:rPr>
                          <m:t>𝛼</m:t>
                        </m:r>
                      </m:e>
                      <m:sub>
                        <m:r>
                          <a:rPr lang="zh-CN" altLang="en-US" sz="2000" i="1" dirty="0" smtClean="0">
                            <a:solidFill>
                              <a:srgbClr val="FF0000"/>
                            </a:solidFill>
                            <a:latin typeface="Cambria Math" panose="02040503050406030204" pitchFamily="18" charset="0"/>
                          </a:rPr>
                          <m:t>𝑖</m:t>
                        </m:r>
                        <m:r>
                          <a:rPr lang="zh-CN" altLang="en-US" sz="2000" i="1" dirty="0">
                            <a:solidFill>
                              <a:srgbClr val="FF0000"/>
                            </a:solidFill>
                            <a:latin typeface="Cambria Math" panose="02040503050406030204" pitchFamily="18" charset="0"/>
                          </a:rPr>
                          <m:t>𝑗</m:t>
                        </m:r>
                      </m:sub>
                    </m:sSub>
                    <m:r>
                      <a:rPr lang="zh-CN" altLang="en-US" sz="2000" i="1" dirty="0" smtClean="0">
                        <a:solidFill>
                          <a:srgbClr val="FF0000"/>
                        </a:solidFill>
                        <a:latin typeface="Cambria Math" panose="02040503050406030204" pitchFamily="18" charset="0"/>
                      </a:rPr>
                      <m:t> </m:t>
                    </m:r>
                  </m:oMath>
                </a14:m>
                <a:r>
                  <a:rPr lang="zh-CN" altLang="en-US" sz="2000" dirty="0">
                    <a:solidFill>
                      <a:srgbClr val="FF0000"/>
                    </a:solidFill>
                  </a:rPr>
                  <a:t>由注意力机制动态生成</a:t>
                </a:r>
              </a:p>
            </p:txBody>
          </p:sp>
        </mc:Choice>
        <mc:Fallback xmlns="">
          <p:sp>
            <p:nvSpPr>
              <p:cNvPr id="5" name="矩形 4">
                <a:extLst>
                  <a:ext uri="{FF2B5EF4-FFF2-40B4-BE49-F238E27FC236}">
                    <a16:creationId xmlns:a16="http://schemas.microsoft.com/office/drawing/2014/main" id="{2513EA3C-E122-4766-84CC-38ED6E4FD61D}"/>
                  </a:ext>
                </a:extLst>
              </p:cNvPr>
              <p:cNvSpPr>
                <a:spLocks noRot="1" noChangeAspect="1" noMove="1" noResize="1" noEditPoints="1" noAdjustHandles="1" noChangeArrowheads="1" noChangeShapeType="1" noTextEdit="1"/>
              </p:cNvSpPr>
              <p:nvPr/>
            </p:nvSpPr>
            <p:spPr>
              <a:xfrm>
                <a:off x="3200400" y="4101056"/>
                <a:ext cx="4183909" cy="424796"/>
              </a:xfrm>
              <a:prstGeom prst="rect">
                <a:avLst/>
              </a:prstGeom>
              <a:blipFill>
                <a:blip r:embed="rId3"/>
                <a:stretch>
                  <a:fillRect l="-875" t="-5797" r="-1020" b="-23188"/>
                </a:stretch>
              </a:blipFill>
            </p:spPr>
            <p:txBody>
              <a:bodyPr/>
              <a:lstStyle/>
              <a:p>
                <a:r>
                  <a:rPr lang="zh-CN" altLang="en-US">
                    <a:noFill/>
                  </a:rPr>
                  <a:t> </a:t>
                </a:r>
              </a:p>
            </p:txBody>
          </p:sp>
        </mc:Fallback>
      </mc:AlternateContent>
      <p:pic>
        <p:nvPicPr>
          <p:cNvPr id="6" name="Picture 6" descr="http://www.asimovinstitute.org/wp-content/uploads/2016/09/mc.png">
            <a:extLst>
              <a:ext uri="{FF2B5EF4-FFF2-40B4-BE49-F238E27FC236}">
                <a16:creationId xmlns:a16="http://schemas.microsoft.com/office/drawing/2014/main" id="{AD606B72-241C-4E09-9033-FC51B9A1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0290" y="3657600"/>
            <a:ext cx="2030283" cy="210152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BAFE0E2-1376-446F-9041-C351462629E8}"/>
              </a:ext>
            </a:extLst>
          </p:cNvPr>
          <p:cNvSpPr txBox="1"/>
          <p:nvPr/>
        </p:nvSpPr>
        <p:spPr>
          <a:xfrm>
            <a:off x="7315200" y="5782521"/>
            <a:ext cx="4544834" cy="400110"/>
          </a:xfrm>
          <a:prstGeom prst="rect">
            <a:avLst/>
          </a:prstGeom>
          <a:noFill/>
        </p:spPr>
        <p:txBody>
          <a:bodyPr wrap="none" rtlCol="0">
            <a:spAutoFit/>
          </a:bodyPr>
          <a:lstStyle/>
          <a:p>
            <a:r>
              <a:rPr lang="zh-CN" altLang="en-US" sz="2000" dirty="0">
                <a:solidFill>
                  <a:srgbClr val="FF0000"/>
                </a:solidFill>
              </a:rPr>
              <a:t>也可以看作是一种全连接的图神经网络</a:t>
            </a:r>
          </a:p>
        </p:txBody>
      </p:sp>
    </p:spTree>
    <p:extLst>
      <p:ext uri="{BB962C8B-B14F-4D97-AF65-F5344CB8AC3E}">
        <p14:creationId xmlns:p14="http://schemas.microsoft.com/office/powerpoint/2010/main" val="263633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语言模型</a:t>
            </a:r>
            <a:endParaRPr lang="zh-CN" altLang="en-US" dirty="0"/>
          </a:p>
        </p:txBody>
      </p:sp>
      <p:sp>
        <p:nvSpPr>
          <p:cNvPr id="3" name="Content Placeholder 2"/>
          <p:cNvSpPr>
            <a:spLocks noGrp="1"/>
          </p:cNvSpPr>
          <p:nvPr>
            <p:ph sz="quarter" idx="1"/>
          </p:nvPr>
        </p:nvSpPr>
        <p:spPr/>
        <p:txBody>
          <a:bodyPr/>
          <a:lstStyle/>
          <a:p>
            <a:r>
              <a:rPr lang="zh-CN" altLang="en-US" dirty="0"/>
              <a:t>自然语言理解 → 一个句子的可能性</a:t>
            </a:r>
            <a:r>
              <a:rPr lang="en-US" altLang="zh-CN" dirty="0"/>
              <a:t>/</a:t>
            </a:r>
            <a:r>
              <a:rPr lang="zh-CN" altLang="en-US" dirty="0"/>
              <a:t>合理性</a:t>
            </a:r>
            <a:endParaRPr lang="en-US" altLang="zh-CN" dirty="0"/>
          </a:p>
          <a:p>
            <a:pPr lvl="1"/>
            <a:r>
              <a:rPr lang="zh-CN" altLang="en-US" dirty="0"/>
              <a:t>！在报那猫告做只</a:t>
            </a:r>
            <a:endParaRPr lang="en-US" altLang="zh-CN" dirty="0"/>
          </a:p>
          <a:p>
            <a:pPr lvl="1"/>
            <a:r>
              <a:rPr lang="zh-CN" altLang="en-US" dirty="0"/>
              <a:t>那只猫在作报告！</a:t>
            </a:r>
            <a:endParaRPr lang="en-US" altLang="zh-CN" dirty="0"/>
          </a:p>
          <a:p>
            <a:pPr lvl="1"/>
            <a:r>
              <a:rPr lang="zh-CN" altLang="en-US" dirty="0"/>
              <a:t>那个人在作报告！</a:t>
            </a:r>
            <a:endParaRPr lang="en-US" altLang="zh-CN" dirty="0"/>
          </a:p>
          <a:p>
            <a:pPr lvl="1"/>
            <a:endParaRPr lang="en-US" altLang="zh-CN" dirty="0"/>
          </a:p>
          <a:p>
            <a:pPr lvl="1"/>
            <a:endParaRPr lang="en-US" altLang="zh-CN" dirty="0"/>
          </a:p>
          <a:p>
            <a:r>
              <a:rPr lang="zh-CN" altLang="en-US" dirty="0"/>
              <a:t>一切都是概率</a:t>
            </a:r>
            <a:r>
              <a:rPr lang="en-US" altLang="zh-CN" dirty="0"/>
              <a:t>!</a:t>
            </a:r>
          </a:p>
          <a:p>
            <a:pPr lvl="1"/>
            <a:endParaRPr lang="en-US" altLang="zh-CN" dirty="0"/>
          </a:p>
          <a:p>
            <a:pPr lvl="1"/>
            <a:endParaRPr lang="en-US" altLang="zh-CN"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38643" y="1752601"/>
            <a:ext cx="347679" cy="3476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35802" y="2221490"/>
            <a:ext cx="353361" cy="35336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29601" y="2766516"/>
            <a:ext cx="365760" cy="365760"/>
          </a:xfrm>
          <a:prstGeom prst="rect">
            <a:avLst/>
          </a:prstGeom>
        </p:spPr>
      </p:pic>
      <p:pic>
        <p:nvPicPr>
          <p:cNvPr id="10" name="Picture 9"/>
          <p:cNvPicPr>
            <a:picLocks noChangeAspect="1"/>
          </p:cNvPicPr>
          <p:nvPr/>
        </p:nvPicPr>
        <p:blipFill>
          <a:blip r:embed="rId5"/>
          <a:stretch>
            <a:fillRect/>
          </a:stretch>
        </p:blipFill>
        <p:spPr>
          <a:xfrm>
            <a:off x="6270572" y="2100280"/>
            <a:ext cx="3940229" cy="2612543"/>
          </a:xfrm>
          <a:prstGeom prst="rect">
            <a:avLst/>
          </a:prstGeom>
        </p:spPr>
      </p:pic>
    </p:spTree>
    <p:extLst>
      <p:ext uri="{BB962C8B-B14F-4D97-AF65-F5344CB8AC3E}">
        <p14:creationId xmlns:p14="http://schemas.microsoft.com/office/powerpoint/2010/main" val="2258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CEC47-9582-4E12-8A92-BEAD465049CB}"/>
              </a:ext>
            </a:extLst>
          </p:cNvPr>
          <p:cNvSpPr>
            <a:spLocks noGrp="1"/>
          </p:cNvSpPr>
          <p:nvPr>
            <p:ph type="title"/>
          </p:nvPr>
        </p:nvSpPr>
        <p:spPr/>
        <p:txBody>
          <a:bodyPr/>
          <a:lstStyle/>
          <a:p>
            <a:r>
              <a:rPr lang="zh-CN" altLang="en-US" dirty="0"/>
              <a:t>回顾：自注意力示例</a:t>
            </a:r>
          </a:p>
        </p:txBody>
      </p:sp>
      <p:pic>
        <p:nvPicPr>
          <p:cNvPr id="2050" name="Picture 2" descr="Image result for self attention">
            <a:extLst>
              <a:ext uri="{FF2B5EF4-FFF2-40B4-BE49-F238E27FC236}">
                <a16:creationId xmlns:a16="http://schemas.microsoft.com/office/drawing/2014/main" id="{1496E91C-F41C-4251-BBE2-DF659D4C7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00200"/>
            <a:ext cx="7653180" cy="41195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F90E54A8-AB0D-4335-8799-40B37830A628}"/>
              </a:ext>
            </a:extLst>
          </p:cNvPr>
          <p:cNvSpPr/>
          <p:nvPr/>
        </p:nvSpPr>
        <p:spPr>
          <a:xfrm>
            <a:off x="7285730" y="5992297"/>
            <a:ext cx="4544899" cy="369332"/>
          </a:xfrm>
          <a:prstGeom prst="rect">
            <a:avLst/>
          </a:prstGeom>
        </p:spPr>
        <p:txBody>
          <a:bodyPr wrap="none">
            <a:spAutoFit/>
          </a:bodyPr>
          <a:lstStyle/>
          <a:p>
            <a:r>
              <a:rPr lang="zh-CN" altLang="en-US" dirty="0">
                <a:hlinkClick r:id="rId3"/>
              </a:rPr>
              <a:t>图片来源：</a:t>
            </a:r>
            <a:r>
              <a:rPr lang="en-US" altLang="zh-CN" dirty="0">
                <a:hlinkClick r:id="rId3"/>
              </a:rPr>
              <a:t>http://fuyw.top/NLP_02_QANet/</a:t>
            </a:r>
            <a:endParaRPr lang="zh-CN" altLang="en-US" dirty="0"/>
          </a:p>
        </p:txBody>
      </p:sp>
    </p:spTree>
    <p:extLst>
      <p:ext uri="{BB962C8B-B14F-4D97-AF65-F5344CB8AC3E}">
        <p14:creationId xmlns:p14="http://schemas.microsoft.com/office/powerpoint/2010/main" val="1688670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6FBE5-6504-437B-9F7E-52E50E2036D8}"/>
              </a:ext>
            </a:extLst>
          </p:cNvPr>
          <p:cNvSpPr>
            <a:spLocks noGrp="1"/>
          </p:cNvSpPr>
          <p:nvPr>
            <p:ph type="title"/>
          </p:nvPr>
        </p:nvSpPr>
        <p:spPr/>
        <p:txBody>
          <a:bodyPr/>
          <a:lstStyle/>
          <a:p>
            <a:r>
              <a:rPr lang="en-US" altLang="zh-CN" dirty="0"/>
              <a:t>QKV</a:t>
            </a:r>
            <a:r>
              <a:rPr lang="zh-CN" altLang="en-US" dirty="0"/>
              <a:t>模式（</a:t>
            </a:r>
            <a:r>
              <a:rPr lang="en-US" altLang="zh-CN" dirty="0"/>
              <a:t>Query-Key-Value</a:t>
            </a:r>
            <a:r>
              <a:rPr lang="zh-CN" altLang="en-US" dirty="0"/>
              <a:t>）</a:t>
            </a:r>
          </a:p>
        </p:txBody>
      </p:sp>
      <p:pic>
        <p:nvPicPr>
          <p:cNvPr id="3074" name="Picture 2" descr="http://jalammar.github.io/images/t/self-attention-matrix-calculation.png">
            <a:extLst>
              <a:ext uri="{FF2B5EF4-FFF2-40B4-BE49-F238E27FC236}">
                <a16:creationId xmlns:a16="http://schemas.microsoft.com/office/drawing/2014/main" id="{B0E3AEB2-5B03-49F0-AA3D-FCC9A3C58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33547"/>
            <a:ext cx="3574408" cy="4048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jalammar.github.io/images/t/self-attention-matrix-calculation-2.png">
            <a:extLst>
              <a:ext uri="{FF2B5EF4-FFF2-40B4-BE49-F238E27FC236}">
                <a16:creationId xmlns:a16="http://schemas.microsoft.com/office/drawing/2014/main" id="{19C9ADC0-4A9A-43C2-A14B-C5F3BFBF6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110" y="2514598"/>
            <a:ext cx="6361090" cy="24860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BD5CBD13-AED8-49B9-9FE0-75F197640A7B}"/>
              </a:ext>
            </a:extLst>
          </p:cNvPr>
          <p:cNvSpPr/>
          <p:nvPr/>
        </p:nvSpPr>
        <p:spPr>
          <a:xfrm>
            <a:off x="5562600" y="5781672"/>
            <a:ext cx="6160725" cy="369332"/>
          </a:xfrm>
          <a:prstGeom prst="rect">
            <a:avLst/>
          </a:prstGeom>
        </p:spPr>
        <p:txBody>
          <a:bodyPr wrap="none">
            <a:spAutoFit/>
          </a:bodyPr>
          <a:lstStyle/>
          <a:p>
            <a:r>
              <a:rPr lang="zh-CN" altLang="en-US" dirty="0">
                <a:hlinkClick r:id="rId4"/>
              </a:rPr>
              <a:t>图片来源：</a:t>
            </a:r>
            <a:r>
              <a:rPr lang="en-US" altLang="zh-CN" dirty="0">
                <a:hlinkClick r:id="rId4"/>
              </a:rPr>
              <a:t>http://jalammar.github.io/illustrated-transformer/</a:t>
            </a:r>
            <a:endParaRPr lang="zh-CN" altLang="en-US" dirty="0"/>
          </a:p>
        </p:txBody>
      </p:sp>
      <p:sp>
        <p:nvSpPr>
          <p:cNvPr id="4" name="文本框 3">
            <a:extLst>
              <a:ext uri="{FF2B5EF4-FFF2-40B4-BE49-F238E27FC236}">
                <a16:creationId xmlns:a16="http://schemas.microsoft.com/office/drawing/2014/main" id="{BC7562C9-1597-4ED1-B4F6-2942B684942B}"/>
              </a:ext>
            </a:extLst>
          </p:cNvPr>
          <p:cNvSpPr txBox="1"/>
          <p:nvPr/>
        </p:nvSpPr>
        <p:spPr>
          <a:xfrm>
            <a:off x="270819" y="2252988"/>
            <a:ext cx="950901" cy="523220"/>
          </a:xfrm>
          <a:prstGeom prst="rect">
            <a:avLst/>
          </a:prstGeom>
          <a:noFill/>
        </p:spPr>
        <p:txBody>
          <a:bodyPr wrap="none" rtlCol="0">
            <a:spAutoFit/>
          </a:bodyPr>
          <a:lstStyle/>
          <a:p>
            <a:r>
              <a:rPr lang="en-US" altLang="zh-CN" sz="1400" dirty="0">
                <a:solidFill>
                  <a:srgbClr val="92D050"/>
                </a:solidFill>
              </a:rPr>
              <a:t>Thinks</a:t>
            </a:r>
          </a:p>
          <a:p>
            <a:r>
              <a:rPr lang="en-US" altLang="zh-CN" sz="1400" dirty="0">
                <a:solidFill>
                  <a:srgbClr val="92D050"/>
                </a:solidFill>
              </a:rPr>
              <a:t>Machines</a:t>
            </a:r>
            <a:endParaRPr lang="zh-CN" altLang="en-US" sz="1400" dirty="0">
              <a:solidFill>
                <a:srgbClr val="92D050"/>
              </a:solidFill>
            </a:endParaRPr>
          </a:p>
        </p:txBody>
      </p:sp>
      <p:sp>
        <p:nvSpPr>
          <p:cNvPr id="7" name="文本框 6">
            <a:extLst>
              <a:ext uri="{FF2B5EF4-FFF2-40B4-BE49-F238E27FC236}">
                <a16:creationId xmlns:a16="http://schemas.microsoft.com/office/drawing/2014/main" id="{0F979096-4372-4090-A4EA-62AEE1F087CF}"/>
              </a:ext>
            </a:extLst>
          </p:cNvPr>
          <p:cNvSpPr txBox="1"/>
          <p:nvPr/>
        </p:nvSpPr>
        <p:spPr>
          <a:xfrm>
            <a:off x="210349" y="3624586"/>
            <a:ext cx="950901" cy="523220"/>
          </a:xfrm>
          <a:prstGeom prst="rect">
            <a:avLst/>
          </a:prstGeom>
          <a:noFill/>
        </p:spPr>
        <p:txBody>
          <a:bodyPr wrap="none" rtlCol="0">
            <a:spAutoFit/>
          </a:bodyPr>
          <a:lstStyle/>
          <a:p>
            <a:r>
              <a:rPr lang="en-US" altLang="zh-CN" sz="1400" dirty="0">
                <a:solidFill>
                  <a:srgbClr val="92D050"/>
                </a:solidFill>
              </a:rPr>
              <a:t>Thinks</a:t>
            </a:r>
          </a:p>
          <a:p>
            <a:r>
              <a:rPr lang="en-US" altLang="zh-CN" sz="1400" dirty="0">
                <a:solidFill>
                  <a:srgbClr val="92D050"/>
                </a:solidFill>
              </a:rPr>
              <a:t>Machines</a:t>
            </a:r>
            <a:endParaRPr lang="zh-CN" altLang="en-US" sz="1400" dirty="0">
              <a:solidFill>
                <a:srgbClr val="92D050"/>
              </a:solidFill>
            </a:endParaRPr>
          </a:p>
        </p:txBody>
      </p:sp>
      <p:sp>
        <p:nvSpPr>
          <p:cNvPr id="8" name="文本框 7">
            <a:extLst>
              <a:ext uri="{FF2B5EF4-FFF2-40B4-BE49-F238E27FC236}">
                <a16:creationId xmlns:a16="http://schemas.microsoft.com/office/drawing/2014/main" id="{DB3D0FDC-D707-4B46-8476-981BEF2F0F77}"/>
              </a:ext>
            </a:extLst>
          </p:cNvPr>
          <p:cNvSpPr txBox="1"/>
          <p:nvPr/>
        </p:nvSpPr>
        <p:spPr>
          <a:xfrm>
            <a:off x="270819" y="4996184"/>
            <a:ext cx="950901" cy="523220"/>
          </a:xfrm>
          <a:prstGeom prst="rect">
            <a:avLst/>
          </a:prstGeom>
          <a:noFill/>
        </p:spPr>
        <p:txBody>
          <a:bodyPr wrap="none" rtlCol="0">
            <a:spAutoFit/>
          </a:bodyPr>
          <a:lstStyle/>
          <a:p>
            <a:r>
              <a:rPr lang="en-US" altLang="zh-CN" sz="1400" dirty="0">
                <a:solidFill>
                  <a:srgbClr val="92D050"/>
                </a:solidFill>
              </a:rPr>
              <a:t>Thinks</a:t>
            </a:r>
          </a:p>
          <a:p>
            <a:r>
              <a:rPr lang="en-US" altLang="zh-CN" sz="1400" dirty="0">
                <a:solidFill>
                  <a:srgbClr val="92D050"/>
                </a:solidFill>
              </a:rPr>
              <a:t>Machines</a:t>
            </a:r>
            <a:endParaRPr lang="zh-CN" altLang="en-US" sz="1400" dirty="0">
              <a:solidFill>
                <a:srgbClr val="92D050"/>
              </a:solidFill>
            </a:endParaRPr>
          </a:p>
        </p:txBody>
      </p:sp>
    </p:spTree>
    <p:extLst>
      <p:ext uri="{BB962C8B-B14F-4D97-AF65-F5344CB8AC3E}">
        <p14:creationId xmlns:p14="http://schemas.microsoft.com/office/powerpoint/2010/main" val="209655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4DA22-5122-4917-BD2F-BF2D33770956}"/>
              </a:ext>
            </a:extLst>
          </p:cNvPr>
          <p:cNvSpPr>
            <a:spLocks noGrp="1"/>
          </p:cNvSpPr>
          <p:nvPr>
            <p:ph type="title"/>
          </p:nvPr>
        </p:nvSpPr>
        <p:spPr/>
        <p:txBody>
          <a:bodyPr/>
          <a:lstStyle/>
          <a:p>
            <a:r>
              <a:rPr lang="zh-CN" altLang="en-US" dirty="0"/>
              <a:t>多头（</a:t>
            </a:r>
            <a:r>
              <a:rPr lang="en-US" altLang="zh-CN" dirty="0"/>
              <a:t>multi-head</a:t>
            </a:r>
            <a:r>
              <a:rPr lang="zh-CN" altLang="en-US" dirty="0"/>
              <a:t>）自注意力模型</a:t>
            </a:r>
          </a:p>
        </p:txBody>
      </p:sp>
      <p:pic>
        <p:nvPicPr>
          <p:cNvPr id="4098" name="Picture 2" descr="http://jalammar.github.io/images/t/transformer_multi-headed_self-attention-recap.png">
            <a:extLst>
              <a:ext uri="{FF2B5EF4-FFF2-40B4-BE49-F238E27FC236}">
                <a16:creationId xmlns:a16="http://schemas.microsoft.com/office/drawing/2014/main" id="{F6F62F63-0B0A-4963-B372-473AA4DF2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832" y="1295400"/>
            <a:ext cx="8846288" cy="4953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0EB0E87-29CD-4141-B2B0-06D1854F3297}"/>
              </a:ext>
            </a:extLst>
          </p:cNvPr>
          <p:cNvSpPr/>
          <p:nvPr/>
        </p:nvSpPr>
        <p:spPr>
          <a:xfrm>
            <a:off x="5524500" y="5993368"/>
            <a:ext cx="6160725" cy="369332"/>
          </a:xfrm>
          <a:prstGeom prst="rect">
            <a:avLst/>
          </a:prstGeom>
        </p:spPr>
        <p:txBody>
          <a:bodyPr wrap="none">
            <a:spAutoFit/>
          </a:bodyPr>
          <a:lstStyle/>
          <a:p>
            <a:r>
              <a:rPr lang="zh-CN" altLang="en-US" dirty="0">
                <a:hlinkClick r:id="rId3"/>
              </a:rPr>
              <a:t>图片来源：</a:t>
            </a:r>
            <a:r>
              <a:rPr lang="en-US" altLang="zh-CN" dirty="0">
                <a:hlinkClick r:id="rId3"/>
              </a:rPr>
              <a:t>http://jalammar.github.io/illustrated-transformer/</a:t>
            </a:r>
            <a:endParaRPr lang="zh-CN" altLang="en-US" dirty="0"/>
          </a:p>
        </p:txBody>
      </p:sp>
    </p:spTree>
    <p:extLst>
      <p:ext uri="{BB962C8B-B14F-4D97-AF65-F5344CB8AC3E}">
        <p14:creationId xmlns:p14="http://schemas.microsoft.com/office/powerpoint/2010/main" val="4170017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en-US" altLang="zh-CN" dirty="0"/>
              <a:t>Transformer</a:t>
            </a:r>
            <a:endParaRPr lang="zh-CN" altLang="en-US" dirty="0"/>
          </a:p>
        </p:txBody>
      </p:sp>
      <p:pic>
        <p:nvPicPr>
          <p:cNvPr id="4" name="图片 3">
            <a:extLst>
              <a:ext uri="{FF2B5EF4-FFF2-40B4-BE49-F238E27FC236}">
                <a16:creationId xmlns:a16="http://schemas.microsoft.com/office/drawing/2014/main" id="{CD1D8708-9B00-46EA-8E58-94F997063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96" y="2286001"/>
            <a:ext cx="6912609" cy="3782885"/>
          </a:xfrm>
          <a:prstGeom prst="rect">
            <a:avLst/>
          </a:prstGeom>
        </p:spPr>
      </p:pic>
    </p:spTree>
    <p:extLst>
      <p:ext uri="{BB962C8B-B14F-4D97-AF65-F5344CB8AC3E}">
        <p14:creationId xmlns:p14="http://schemas.microsoft.com/office/powerpoint/2010/main" val="2234241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en-US" altLang="zh-CN" dirty="0"/>
              <a:t>Transformer</a:t>
            </a:r>
            <a:endParaRPr lang="zh-CN" altLang="en-US" dirty="0"/>
          </a:p>
        </p:txBody>
      </p:sp>
      <p:pic>
        <p:nvPicPr>
          <p:cNvPr id="5" name="图片 4">
            <a:extLst>
              <a:ext uri="{FF2B5EF4-FFF2-40B4-BE49-F238E27FC236}">
                <a16:creationId xmlns:a16="http://schemas.microsoft.com/office/drawing/2014/main" id="{BE716F5C-0C4B-4D11-A8E3-42D7BF9DA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1" y="116237"/>
            <a:ext cx="5033163" cy="6395444"/>
          </a:xfrm>
          <a:prstGeom prst="rect">
            <a:avLst/>
          </a:prstGeom>
        </p:spPr>
      </p:pic>
    </p:spTree>
    <p:extLst>
      <p:ext uri="{BB962C8B-B14F-4D97-AF65-F5344CB8AC3E}">
        <p14:creationId xmlns:p14="http://schemas.microsoft.com/office/powerpoint/2010/main" val="3676046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E10BF-B204-4933-93B9-9042125FA520}"/>
              </a:ext>
            </a:extLst>
          </p:cNvPr>
          <p:cNvSpPr>
            <a:spLocks noGrp="1"/>
          </p:cNvSpPr>
          <p:nvPr>
            <p:ph type="title"/>
          </p:nvPr>
        </p:nvSpPr>
        <p:spPr/>
        <p:txBody>
          <a:bodyPr/>
          <a:lstStyle/>
          <a:p>
            <a:endParaRPr lang="zh-CN" altLang="en-US"/>
          </a:p>
        </p:txBody>
      </p:sp>
      <p:pic>
        <p:nvPicPr>
          <p:cNvPr id="1026" name="Picture 2" descr="Image result for transformer self attention">
            <a:extLst>
              <a:ext uri="{FF2B5EF4-FFF2-40B4-BE49-F238E27FC236}">
                <a16:creationId xmlns:a16="http://schemas.microsoft.com/office/drawing/2014/main" id="{F8D8C1EF-FF52-49E6-B15F-332A5F5C5A0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79375"/>
            <a:ext cx="12192000" cy="669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573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a:t>
            </a:r>
            <a:r>
              <a:rPr lang="en-US" altLang="zh-CN" dirty="0"/>
              <a:t>Transformer</a:t>
            </a:r>
            <a:r>
              <a:rPr lang="zh-CN" altLang="en-US" dirty="0"/>
              <a:t>的序列到序列模型</a:t>
            </a:r>
          </a:p>
        </p:txBody>
      </p:sp>
      <p:pic>
        <p:nvPicPr>
          <p:cNvPr id="3074" name="Picture 2" descr="https://nndl.github.io/v/sgm-seq2seq-transformer.gif">
            <a:extLst>
              <a:ext uri="{FF2B5EF4-FFF2-40B4-BE49-F238E27FC236}">
                <a16:creationId xmlns:a16="http://schemas.microsoft.com/office/drawing/2014/main" id="{E27AE381-C90E-4A23-9303-60944862D97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447800"/>
            <a:ext cx="5181600" cy="458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694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82493-582E-4648-84DE-B8D6B50A155B}"/>
              </a:ext>
            </a:extLst>
          </p:cNvPr>
          <p:cNvSpPr>
            <a:spLocks noGrp="1"/>
          </p:cNvSpPr>
          <p:nvPr>
            <p:ph type="ctrTitle"/>
          </p:nvPr>
        </p:nvSpPr>
        <p:spPr/>
        <p:txBody>
          <a:bodyPr/>
          <a:lstStyle/>
          <a:p>
            <a:r>
              <a:rPr lang="zh-CN" altLang="en-US" dirty="0"/>
              <a:t>其它应用</a:t>
            </a:r>
          </a:p>
        </p:txBody>
      </p:sp>
    </p:spTree>
    <p:extLst>
      <p:ext uri="{BB962C8B-B14F-4D97-AF65-F5344CB8AC3E}">
        <p14:creationId xmlns:p14="http://schemas.microsoft.com/office/powerpoint/2010/main" val="160961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文本摘要</a:t>
            </a:r>
          </a:p>
        </p:txBody>
      </p:sp>
      <p:pic>
        <p:nvPicPr>
          <p:cNvPr id="2050" name="Picture 2" descr="pointer-generator network"/>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951463" y="1447801"/>
            <a:ext cx="8229600" cy="466319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419600" y="381001"/>
            <a:ext cx="4572000" cy="646331"/>
          </a:xfrm>
          <a:prstGeom prst="rect">
            <a:avLst/>
          </a:prstGeom>
        </p:spPr>
        <p:txBody>
          <a:bodyPr>
            <a:spAutoFit/>
          </a:bodyPr>
          <a:lstStyle/>
          <a:p>
            <a:r>
              <a:rPr lang="zh-CN" altLang="en-US" dirty="0"/>
              <a:t>http://www.abigailsee.com/2017/04/16/taming-rnns-for-better-summarization.html</a:t>
            </a:r>
          </a:p>
        </p:txBody>
      </p:sp>
    </p:spTree>
    <p:extLst>
      <p:ext uri="{BB962C8B-B14F-4D97-AF65-F5344CB8AC3E}">
        <p14:creationId xmlns:p14="http://schemas.microsoft.com/office/powerpoint/2010/main" val="3734324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文本摘要</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1676400"/>
            <a:ext cx="8442961" cy="412767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235" y="1188000"/>
            <a:ext cx="8331531" cy="5136600"/>
          </a:xfrm>
          <a:prstGeom prst="rect">
            <a:avLst/>
          </a:prstGeom>
        </p:spPr>
      </p:pic>
      <p:sp>
        <p:nvSpPr>
          <p:cNvPr id="7" name="矩形 6"/>
          <p:cNvSpPr/>
          <p:nvPr/>
        </p:nvSpPr>
        <p:spPr>
          <a:xfrm>
            <a:off x="4419600" y="381001"/>
            <a:ext cx="4572000" cy="646331"/>
          </a:xfrm>
          <a:prstGeom prst="rect">
            <a:avLst/>
          </a:prstGeom>
        </p:spPr>
        <p:txBody>
          <a:bodyPr>
            <a:spAutoFit/>
          </a:bodyPr>
          <a:lstStyle/>
          <a:p>
            <a:r>
              <a:rPr lang="zh-CN" altLang="en-US" dirty="0"/>
              <a:t>http://www.abigailsee.com/2017/04/16/taming-rnns-for-better-summarization.html</a:t>
            </a:r>
          </a:p>
        </p:txBody>
      </p:sp>
    </p:spTree>
    <p:extLst>
      <p:ext uri="{BB962C8B-B14F-4D97-AF65-F5344CB8AC3E}">
        <p14:creationId xmlns:p14="http://schemas.microsoft.com/office/powerpoint/2010/main" val="20589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18FDE-9B64-44F1-AED6-6BE0DA4FF32F}"/>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E199AF-15D3-40B5-B151-F2688BDE5A0C}"/>
                  </a:ext>
                </a:extLst>
              </p:cNvPr>
              <p:cNvSpPr>
                <a:spLocks noGrp="1"/>
              </p:cNvSpPr>
              <p:nvPr>
                <p:ph sz="quarter" idx="1"/>
              </p:nvPr>
            </p:nvSpPr>
            <p:spPr/>
            <p:txBody>
              <a:bodyPr/>
              <a:lstStyle/>
              <a:p>
                <a:r>
                  <a:rPr lang="zh-CN" altLang="en-US" dirty="0"/>
                  <a:t>给定一个序列样本，其概率为</a:t>
                </a:r>
                <a:endParaRPr lang="en-US" altLang="zh-CN" dirty="0"/>
              </a:p>
              <a:p>
                <a:pPr marL="0" indent="0">
                  <a:buNone/>
                </a:pPr>
                <a14:m>
                  <m:oMathPara xmlns:m="http://schemas.openxmlformats.org/officeDocument/2006/math">
                    <m:oMathParaPr>
                      <m:jc m:val="center"/>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b="0" i="0" smtClean="0">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b="0" i="0" smtClean="0">
                              <a:latin typeface="Cambria Math" panose="02040503050406030204" pitchFamily="18" charset="0"/>
                            </a:rPr>
                            <m:t>T</m:t>
                          </m:r>
                        </m:sub>
                      </m:sSub>
                      <m:r>
                        <a:rPr lang="en-US" altLang="zh-CN">
                          <a:latin typeface="Cambria Math" panose="02040503050406030204" pitchFamily="18" charset="0"/>
                        </a:rPr>
                        <m:t>)</m:t>
                      </m:r>
                    </m:oMath>
                  </m:oMathPara>
                </a14:m>
                <a:endParaRPr lang="en-US" altLang="zh-CN" dirty="0"/>
              </a:p>
              <a:p>
                <a:endParaRPr lang="en-US" altLang="zh-CN" dirty="0"/>
              </a:p>
              <a:p>
                <a:r>
                  <a:rPr lang="zh-CN" altLang="en-US" dirty="0"/>
                  <a:t>和一般的概率模型类似，序列概率模型有两个基本问题：</a:t>
                </a:r>
                <a:endParaRPr lang="en-US" altLang="zh-CN" dirty="0"/>
              </a:p>
              <a:p>
                <a:pPr lvl="1"/>
                <a:r>
                  <a:rPr lang="zh-CN" altLang="en-US" dirty="0"/>
                  <a:t>（</a:t>
                </a:r>
                <a:r>
                  <a:rPr lang="en-US" altLang="zh-CN" dirty="0"/>
                  <a:t>1</a:t>
                </a:r>
                <a:r>
                  <a:rPr lang="zh-CN" altLang="en-US" dirty="0"/>
                  <a:t>）学习问题：给定一组序列数据，估计这些数据背后的概率分布；</a:t>
                </a:r>
                <a:endParaRPr lang="en-US" altLang="zh-CN" dirty="0"/>
              </a:p>
              <a:p>
                <a:pPr lvl="1"/>
                <a:r>
                  <a:rPr lang="zh-CN" altLang="en-US" dirty="0"/>
                  <a:t>（</a:t>
                </a:r>
                <a:r>
                  <a:rPr lang="en-US" altLang="zh-CN" dirty="0"/>
                  <a:t>2</a:t>
                </a:r>
                <a:r>
                  <a:rPr lang="zh-CN" altLang="en-US" dirty="0"/>
                  <a:t>）生成问题：从已知的序列分布中生成新的序列样本。</a:t>
                </a:r>
              </a:p>
            </p:txBody>
          </p:sp>
        </mc:Choice>
        <mc:Fallback xmlns="">
          <p:sp>
            <p:nvSpPr>
              <p:cNvPr id="3" name="内容占位符 2">
                <a:extLst>
                  <a:ext uri="{FF2B5EF4-FFF2-40B4-BE49-F238E27FC236}">
                    <a16:creationId xmlns:a16="http://schemas.microsoft.com/office/drawing/2014/main" id="{65E199AF-15D3-40B5-B151-F2688BDE5A0C}"/>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2887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对话</a:t>
            </a:r>
          </a:p>
        </p:txBody>
      </p:sp>
      <p:pic>
        <p:nvPicPr>
          <p:cNvPr id="3074" name="Picture 2" descr="http://n1.itc.cn/img8/wb/recom/2016/07/18/146882428026336510.JPE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1981200" y="1981201"/>
            <a:ext cx="8229600" cy="382088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038600" y="228601"/>
            <a:ext cx="4953000" cy="830997"/>
          </a:xfrm>
          <a:prstGeom prst="rect">
            <a:avLst/>
          </a:prstGeom>
        </p:spPr>
        <p:txBody>
          <a:bodyPr wrap="square">
            <a:spAutoFit/>
          </a:bodyPr>
          <a:lstStyle/>
          <a:p>
            <a:r>
              <a:rPr lang="en-US" altLang="zh-CN" sz="1600" dirty="0"/>
              <a:t>Li J, Monroe W, Ritter A, et al. Deep reinforcement learning for dialogue generation[J]. </a:t>
            </a:r>
            <a:r>
              <a:rPr lang="en-US" altLang="zh-CN" sz="1600" dirty="0" err="1"/>
              <a:t>arXiv</a:t>
            </a:r>
            <a:r>
              <a:rPr lang="en-US" altLang="zh-CN" sz="1600" dirty="0"/>
              <a:t> preprint arXiv:1606.01541, 2016.</a:t>
            </a:r>
            <a:endParaRPr lang="zh-CN" altLang="en-US" sz="1600" dirty="0"/>
          </a:p>
        </p:txBody>
      </p:sp>
    </p:spTree>
    <p:extLst>
      <p:ext uri="{BB962C8B-B14F-4D97-AF65-F5344CB8AC3E}">
        <p14:creationId xmlns:p14="http://schemas.microsoft.com/office/powerpoint/2010/main" val="276204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81200" y="1941721"/>
            <a:ext cx="8229600" cy="3492085"/>
          </a:xfrm>
        </p:spPr>
      </p:pic>
    </p:spTree>
    <p:extLst>
      <p:ext uri="{BB962C8B-B14F-4D97-AF65-F5344CB8AC3E}">
        <p14:creationId xmlns:p14="http://schemas.microsoft.com/office/powerpoint/2010/main" val="4119655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67026" y="1219201"/>
            <a:ext cx="7457948" cy="4937125"/>
          </a:xfrm>
        </p:spPr>
      </p:pic>
    </p:spTree>
    <p:extLst>
      <p:ext uri="{BB962C8B-B14F-4D97-AF65-F5344CB8AC3E}">
        <p14:creationId xmlns:p14="http://schemas.microsoft.com/office/powerpoint/2010/main" val="2448136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81200" y="2305484"/>
            <a:ext cx="8229600" cy="2764559"/>
          </a:xfrm>
        </p:spPr>
      </p:pic>
    </p:spTree>
    <p:extLst>
      <p:ext uri="{BB962C8B-B14F-4D97-AF65-F5344CB8AC3E}">
        <p14:creationId xmlns:p14="http://schemas.microsoft.com/office/powerpoint/2010/main" val="1715628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76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18FDE-9B64-44F1-AED6-6BE0DA4FF32F}"/>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E199AF-15D3-40B5-B151-F2688BDE5A0C}"/>
                  </a:ext>
                </a:extLst>
              </p:cNvPr>
              <p:cNvSpPr>
                <a:spLocks noGrp="1"/>
              </p:cNvSpPr>
              <p:nvPr>
                <p:ph sz="quarter" idx="1"/>
              </p:nvPr>
            </p:nvSpPr>
            <p:spPr/>
            <p:txBody>
              <a:bodyPr/>
              <a:lstStyle/>
              <a:p>
                <a:r>
                  <a:rPr lang="zh-CN" altLang="en-US" dirty="0"/>
                  <a:t>给定一个序列样本，其概率为</a:t>
                </a:r>
                <a:endParaRPr lang="en-US" altLang="zh-CN" dirty="0"/>
              </a:p>
              <a:p>
                <a:pPr marL="0" indent="0">
                  <a:buNone/>
                </a:pPr>
                <a14:m>
                  <m:oMathPara xmlns:m="http://schemas.openxmlformats.org/officeDocument/2006/math">
                    <m:oMathParaPr>
                      <m:jc m:val="center"/>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b="0" i="0" smtClean="0">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b="0" i="0" smtClean="0">
                              <a:latin typeface="Cambria Math" panose="02040503050406030204" pitchFamily="18" charset="0"/>
                            </a:rPr>
                            <m:t>T</m:t>
                          </m:r>
                        </m:sub>
                      </m:sSub>
                      <m:r>
                        <a:rPr lang="en-US" altLang="zh-CN">
                          <a:latin typeface="Cambria Math" panose="02040503050406030204" pitchFamily="18" charset="0"/>
                        </a:rPr>
                        <m:t>)</m:t>
                      </m:r>
                    </m:oMath>
                  </m:oMathPara>
                </a14:m>
                <a:endParaRPr lang="en-US" altLang="zh-CN" dirty="0"/>
              </a:p>
              <a:p>
                <a:endParaRPr lang="en-US" altLang="zh-CN" dirty="0"/>
              </a:p>
              <a:p>
                <a:r>
                  <a:rPr lang="zh-CN" altLang="en-US" dirty="0"/>
                  <a:t>序列数据有两个特点：</a:t>
                </a:r>
                <a:endParaRPr lang="en-US" altLang="zh-CN" dirty="0"/>
              </a:p>
              <a:p>
                <a:pPr lvl="1"/>
                <a:r>
                  <a:rPr lang="zh-CN" altLang="en-US" dirty="0"/>
                  <a:t>（</a:t>
                </a:r>
                <a:r>
                  <a:rPr lang="en-US" altLang="zh-CN" dirty="0"/>
                  <a:t>1</a:t>
                </a:r>
                <a:r>
                  <a:rPr lang="zh-CN" altLang="en-US" dirty="0"/>
                  <a:t>）样本是变长的；</a:t>
                </a:r>
                <a:endParaRPr lang="en-US" altLang="zh-CN" dirty="0"/>
              </a:p>
              <a:p>
                <a:pPr lvl="1"/>
                <a:r>
                  <a:rPr lang="zh-CN" altLang="en-US" dirty="0"/>
                  <a:t>（</a:t>
                </a:r>
                <a:r>
                  <a:rPr lang="en-US" altLang="zh-CN" dirty="0"/>
                  <a:t>2</a:t>
                </a:r>
                <a:r>
                  <a:rPr lang="zh-CN" altLang="en-US" dirty="0"/>
                  <a:t>）样本空间为非常大。</a:t>
                </a:r>
                <a:endParaRPr lang="en-US" altLang="zh-CN" dirty="0"/>
              </a:p>
              <a:p>
                <a:r>
                  <a:rPr lang="zh-CN" altLang="en-US" dirty="0"/>
                  <a:t>对于一个长度为</a:t>
                </a:r>
                <a14:m>
                  <m:oMath xmlns:m="http://schemas.openxmlformats.org/officeDocument/2006/math">
                    <m:r>
                      <a:rPr lang="en-US" altLang="zh-CN" i="1" dirty="0" smtClean="0">
                        <a:latin typeface="Cambria Math" panose="02040503050406030204" pitchFamily="18" charset="0"/>
                      </a:rPr>
                      <m:t>𝑇</m:t>
                    </m:r>
                  </m:oMath>
                </a14:m>
                <a:r>
                  <a:rPr lang="zh-CN" altLang="en-US" dirty="0"/>
                  <a:t>的序列，其样本空间为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r>
                              <m:rPr>
                                <m:sty m:val="p"/>
                              </m:rPr>
                              <a:rPr lang="en-US" altLang="zh-CN" i="1" dirty="0">
                                <a:latin typeface="Cambria Math" panose="02040503050406030204" pitchFamily="18" charset="0"/>
                              </a:rPr>
                              <m:t>V</m:t>
                            </m:r>
                          </m:e>
                        </m:d>
                      </m:e>
                      <m:sup>
                        <m:r>
                          <a:rPr lang="en-US" altLang="zh-CN" i="1" dirty="0">
                            <a:latin typeface="Cambria Math" panose="02040503050406030204" pitchFamily="18" charset="0"/>
                          </a:rPr>
                          <m:t>𝑇</m:t>
                        </m:r>
                      </m:sup>
                    </m:sSup>
                    <m:r>
                      <a:rPr lang="en-US" altLang="zh-CN" i="1" dirty="0">
                        <a:latin typeface="Cambria Math" panose="02040503050406030204" pitchFamily="18" charset="0"/>
                      </a:rPr>
                      <m:t> </m:t>
                    </m:r>
                  </m:oMath>
                </a14:m>
                <a:r>
                  <a:rPr lang="zh-CN" altLang="en-US" dirty="0"/>
                  <a:t>。因此，我们很难用已知的概率模型来直接建模整个序列的概率。</a:t>
                </a:r>
                <a:endParaRPr lang="en-US" altLang="zh-CN" dirty="0"/>
              </a:p>
            </p:txBody>
          </p:sp>
        </mc:Choice>
        <mc:Fallback xmlns="">
          <p:sp>
            <p:nvSpPr>
              <p:cNvPr id="3" name="内容占位符 2">
                <a:extLst>
                  <a:ext uri="{FF2B5EF4-FFF2-40B4-BE49-F238E27FC236}">
                    <a16:creationId xmlns:a16="http://schemas.microsoft.com/office/drawing/2014/main" id="{65E199AF-15D3-40B5-B151-F2688BDE5A0C}"/>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r="-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5180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1AD8B-D538-4911-A4EA-538B36501098}"/>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6D81C2-543C-4F0F-8DC9-8E6FE7AF15CF}"/>
                  </a:ext>
                </a:extLst>
              </p:cNvPr>
              <p:cNvSpPr>
                <a:spLocks noGrp="1"/>
              </p:cNvSpPr>
              <p:nvPr>
                <p:ph sz="quarter" idx="1"/>
              </p:nvPr>
            </p:nvSpPr>
            <p:spPr/>
            <p:txBody>
              <a:bodyPr/>
              <a:lstStyle/>
              <a:p>
                <a:r>
                  <a:rPr lang="zh-CN" altLang="en-US" dirty="0">
                    <a:latin typeface="Cambria Math" panose="02040503050406030204" pitchFamily="18" charset="0"/>
                  </a:rPr>
                  <a:t>序列概率</a:t>
                </a:r>
                <a:endParaRPr lang="en-US" altLang="zh-CN" dirty="0">
                  <a:latin typeface="Cambria Math" panose="02040503050406030204" pitchFamily="18" charset="0"/>
                </a:endParaRPr>
              </a:p>
              <a:p>
                <a:pPr marL="205978"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e>
                          </m:d>
                        </m:e>
                      </m:nary>
                    </m:oMath>
                  </m:oMathPara>
                </a14:m>
                <a:endParaRPr lang="en-US" altLang="zh-CN" i="1" dirty="0">
                  <a:latin typeface="Cambria Math" panose="02040503050406030204" pitchFamily="18" charset="0"/>
                </a:endParaRPr>
              </a:p>
              <a:p>
                <a:pPr marL="205978" lvl="1" indent="0" algn="ctr">
                  <a:buNone/>
                </a:pPr>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e>
                    </m:nary>
                    <m:r>
                      <a:rPr lang="en-US" altLang="zh-CN">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e>
                    </m:nary>
                  </m:oMath>
                </a14:m>
                <a:endParaRPr lang="en-US" altLang="zh-CN" dirty="0"/>
              </a:p>
              <a:p>
                <a:endParaRPr lang="en-US" altLang="zh-CN" dirty="0"/>
              </a:p>
              <a:p>
                <a:r>
                  <a:rPr lang="zh-CN" altLang="en-US" dirty="0"/>
                  <a:t>因此，序列数据的概率密度估计问题可以转换为单变量的条件概率估计问题，即给定</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oMath>
                </a14:m>
                <a:r>
                  <a:rPr lang="zh-CN" altLang="en-US" dirty="0"/>
                  <a:t>时</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oMath>
                </a14:m>
                <a:r>
                  <a:rPr lang="zh-CN" altLang="en-US" dirty="0"/>
                  <a:t>的条件概率</a:t>
                </a:r>
                <a14:m>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e>
                    </m:d>
                    <m:r>
                      <a:rPr lang="en-US" altLang="zh-CN" i="1">
                        <a:latin typeface="Cambria Math" panose="02040503050406030204" pitchFamily="18" charset="0"/>
                      </a:rPr>
                      <m:t> </m:t>
                    </m:r>
                  </m:oMath>
                </a14:m>
                <a:r>
                  <a:rPr lang="zh-CN" altLang="en-US" dirty="0"/>
                  <a:t>。</a:t>
                </a:r>
              </a:p>
            </p:txBody>
          </p:sp>
        </mc:Choice>
        <mc:Fallback xmlns="">
          <p:sp>
            <p:nvSpPr>
              <p:cNvPr id="3" name="内容占位符 2">
                <a:extLst>
                  <a:ext uri="{FF2B5EF4-FFF2-40B4-BE49-F238E27FC236}">
                    <a16:creationId xmlns:a16="http://schemas.microsoft.com/office/drawing/2014/main" id="{346D81C2-543C-4F0F-8DC9-8E6FE7AF15C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1399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1AD8B-D538-4911-A4EA-538B36501098}"/>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6D81C2-543C-4F0F-8DC9-8E6FE7AF15CF}"/>
                  </a:ext>
                </a:extLst>
              </p:cNvPr>
              <p:cNvSpPr>
                <a:spLocks noGrp="1"/>
              </p:cNvSpPr>
              <p:nvPr>
                <p:ph sz="quarter" idx="1"/>
              </p:nvPr>
            </p:nvSpPr>
            <p:spPr/>
            <p:txBody>
              <a:bodyPr/>
              <a:lstStyle/>
              <a:p>
                <a:r>
                  <a:rPr lang="zh-CN" altLang="en-US" dirty="0">
                    <a:latin typeface="Cambria Math" panose="02040503050406030204" pitchFamily="18" charset="0"/>
                  </a:rPr>
                  <a:t>序列概率</a:t>
                </a:r>
                <a:endParaRPr lang="en-US" altLang="zh-CN" dirty="0">
                  <a:latin typeface="Cambria Math" panose="02040503050406030204" pitchFamily="18" charset="0"/>
                </a:endParaRPr>
              </a:p>
              <a:p>
                <a:pPr lvl="1"/>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oMath>
                </a14:m>
                <a:endParaRPr lang="en-US" altLang="zh-CN" dirty="0"/>
              </a:p>
              <a:p>
                <a:pPr lvl="1"/>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e>
                    </m:nary>
                    <m:r>
                      <a:rPr lang="en-US" altLang="zh-CN">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e>
                    </m:nary>
                  </m:oMath>
                </a14:m>
                <a:endParaRPr lang="en-US" altLang="zh-CN" dirty="0"/>
              </a:p>
              <a:p>
                <a:endParaRPr lang="en-US" altLang="zh-CN" dirty="0"/>
              </a:p>
              <a:p>
                <a:r>
                  <a:rPr lang="zh-CN" altLang="en-US" dirty="0"/>
                  <a:t>因此，序列数据的概率密度估计问题可以转换为单变量的条件概率估计问题，即给定</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a:latin typeface="Cambria Math" panose="02040503050406030204" pitchFamily="18" charset="0"/>
                          </a:rPr>
                          <m:t>1:(</m:t>
                        </m:r>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i="1" dirty="0" smtClean="0">
                        <a:latin typeface="Cambria Math" panose="02040503050406030204" pitchFamily="18" charset="0"/>
                      </a:rPr>
                      <m:t> </m:t>
                    </m:r>
                  </m:oMath>
                </a14:m>
                <a:r>
                  <a:rPr lang="zh-CN" altLang="en-US" dirty="0"/>
                  <a:t>时</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𝑡</m:t>
                        </m:r>
                      </m:sub>
                    </m:sSub>
                  </m:oMath>
                </a14:m>
                <a:r>
                  <a:rPr lang="zh-CN" altLang="en-US" dirty="0"/>
                  <a:t>的条件概率</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sub>
                        <m:r>
                          <a:rPr lang="en-US" altLang="zh-CN" i="1" dirty="0">
                            <a:latin typeface="Cambria Math" panose="02040503050406030204" pitchFamily="18" charset="0"/>
                          </a:rPr>
                          <m:t>1:(</m:t>
                        </m:r>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m:t>
                    </m:r>
                  </m:oMath>
                </a14:m>
                <a:r>
                  <a:rPr lang="zh-CN" altLang="en-US" dirty="0"/>
                  <a:t>。</a:t>
                </a:r>
              </a:p>
            </p:txBody>
          </p:sp>
        </mc:Choice>
        <mc:Fallback xmlns="">
          <p:sp>
            <p:nvSpPr>
              <p:cNvPr id="3" name="内容占位符 2">
                <a:extLst>
                  <a:ext uri="{FF2B5EF4-FFF2-40B4-BE49-F238E27FC236}">
                    <a16:creationId xmlns:a16="http://schemas.microsoft.com/office/drawing/2014/main" id="{346D81C2-543C-4F0F-8DC9-8E6FE7AF15C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44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ABC37-DD1A-49D5-B489-6015273C6D32}"/>
              </a:ext>
            </a:extLst>
          </p:cNvPr>
          <p:cNvSpPr>
            <a:spLocks noGrp="1"/>
          </p:cNvSpPr>
          <p:nvPr>
            <p:ph type="title"/>
          </p:nvPr>
        </p:nvSpPr>
        <p:spPr/>
        <p:txBody>
          <a:bodyPr/>
          <a:lstStyle/>
          <a:p>
            <a:r>
              <a:rPr lang="zh-CN" altLang="en-US" dirty="0"/>
              <a:t>自回归生成模型</a:t>
            </a:r>
          </a:p>
        </p:txBody>
      </p:sp>
      <p:sp>
        <p:nvSpPr>
          <p:cNvPr id="3" name="内容占位符 2">
            <a:extLst>
              <a:ext uri="{FF2B5EF4-FFF2-40B4-BE49-F238E27FC236}">
                <a16:creationId xmlns:a16="http://schemas.microsoft.com/office/drawing/2014/main" id="{608AD17F-C376-4C03-97DE-B297F2F0B7F1}"/>
              </a:ext>
            </a:extLst>
          </p:cNvPr>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在这种序列模型方式中，每一步都需要将前面的输出作为当前步的输入，是一种自回归（</a:t>
            </a:r>
            <a:r>
              <a:rPr lang="en-US" altLang="zh-CN" dirty="0"/>
              <a:t>autoregressive</a:t>
            </a:r>
            <a:r>
              <a:rPr lang="zh-CN" altLang="en-US" dirty="0"/>
              <a:t>）的方式。</a:t>
            </a:r>
            <a:endParaRPr lang="en-US" altLang="zh-CN" dirty="0"/>
          </a:p>
          <a:p>
            <a:pPr lvl="1"/>
            <a:r>
              <a:rPr lang="zh-CN" altLang="en-US" dirty="0"/>
              <a:t>自回归生成模型（</a:t>
            </a:r>
            <a:r>
              <a:rPr lang="en-US" altLang="zh-CN" dirty="0"/>
              <a:t>Autoregressive Generative Model</a:t>
            </a:r>
            <a:r>
              <a:rPr lang="zh-CN" altLang="en-US" dirty="0"/>
              <a:t>）</a:t>
            </a:r>
            <a:endParaRPr lang="en-US" altLang="zh-CN" dirty="0"/>
          </a:p>
          <a:p>
            <a:endParaRPr lang="zh-CN" altLang="en-US" dirty="0"/>
          </a:p>
        </p:txBody>
      </p:sp>
      <p:pic>
        <p:nvPicPr>
          <p:cNvPr id="5" name="图片 4">
            <a:extLst>
              <a:ext uri="{FF2B5EF4-FFF2-40B4-BE49-F238E27FC236}">
                <a16:creationId xmlns:a16="http://schemas.microsoft.com/office/drawing/2014/main" id="{26992B8D-6A32-4F6F-BA49-2C72AEAAE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752600"/>
            <a:ext cx="8293434" cy="1752600"/>
          </a:xfrm>
          <a:prstGeom prst="rect">
            <a:avLst/>
          </a:prstGeom>
        </p:spPr>
      </p:pic>
    </p:spTree>
    <p:extLst>
      <p:ext uri="{BB962C8B-B14F-4D97-AF65-F5344CB8AC3E}">
        <p14:creationId xmlns:p14="http://schemas.microsoft.com/office/powerpoint/2010/main" val="1373351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18587</TotalTime>
  <Words>1437</Words>
  <Application>Microsoft Office PowerPoint</Application>
  <PresentationFormat>宽屏</PresentationFormat>
  <Paragraphs>186</Paragraphs>
  <Slides>54</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54</vt:i4>
      </vt:variant>
    </vt:vector>
  </HeadingPairs>
  <TitlesOfParts>
    <vt:vector size="67" baseType="lpstr">
      <vt:lpstr>新細明體</vt: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序列生成模型</vt:lpstr>
      <vt:lpstr>序列数据</vt:lpstr>
      <vt:lpstr>序列数据的潜在规律</vt:lpstr>
      <vt:lpstr>语言模型</vt:lpstr>
      <vt:lpstr>序列概率模型</vt:lpstr>
      <vt:lpstr>序列概率模型</vt:lpstr>
      <vt:lpstr>序列概率模型</vt:lpstr>
      <vt:lpstr>序列概率模型</vt:lpstr>
      <vt:lpstr>自回归生成模型</vt:lpstr>
      <vt:lpstr>序列生成</vt:lpstr>
      <vt:lpstr>序列生成</vt:lpstr>
      <vt:lpstr>生成最可能序列</vt:lpstr>
      <vt:lpstr>束搜索</vt:lpstr>
      <vt:lpstr>N元统计模型</vt:lpstr>
      <vt:lpstr>平滑技术</vt:lpstr>
      <vt:lpstr>深度序列模型</vt:lpstr>
      <vt:lpstr>嵌入层</vt:lpstr>
      <vt:lpstr>词嵌入（Word Embeddings）</vt:lpstr>
      <vt:lpstr>特征层</vt:lpstr>
      <vt:lpstr>特征层：简单平均</vt:lpstr>
      <vt:lpstr>特征层：前馈神经网络</vt:lpstr>
      <vt:lpstr>特征层：循环网络</vt:lpstr>
      <vt:lpstr>输出层 </vt:lpstr>
      <vt:lpstr>评价方法</vt:lpstr>
      <vt:lpstr>困惑度</vt:lpstr>
      <vt:lpstr>困惑度</vt:lpstr>
      <vt:lpstr>BLEU</vt:lpstr>
      <vt:lpstr>BLEU</vt:lpstr>
      <vt:lpstr>ROUGE</vt:lpstr>
      <vt:lpstr>序列到序列模型</vt:lpstr>
      <vt:lpstr>序列到序列模型</vt:lpstr>
      <vt:lpstr>序列到序列模型</vt:lpstr>
      <vt:lpstr>基于循环神经网络的序列到序列模型</vt:lpstr>
      <vt:lpstr>基于前馈神经网络的序列到序列模型</vt:lpstr>
      <vt:lpstr>基于注意力的序列到序列模型</vt:lpstr>
      <vt:lpstr>基于卷积神经网络的序列到序列模型</vt:lpstr>
      <vt:lpstr>基于自注意力的序列到序列模型</vt:lpstr>
      <vt:lpstr>回顾：注意力模型</vt:lpstr>
      <vt:lpstr>回顾：自注意力</vt:lpstr>
      <vt:lpstr>回顾：自注意力示例</vt:lpstr>
      <vt:lpstr>QKV模式（Query-Key-Value）</vt:lpstr>
      <vt:lpstr>多头（multi-head）自注意力模型</vt:lpstr>
      <vt:lpstr>Transformer</vt:lpstr>
      <vt:lpstr>Transformer</vt:lpstr>
      <vt:lpstr>PowerPoint 演示文稿</vt:lpstr>
      <vt:lpstr>基于Transformer的序列到序列模型</vt:lpstr>
      <vt:lpstr>其它应用</vt:lpstr>
      <vt:lpstr>文本摘要</vt:lpstr>
      <vt:lpstr>文本摘要</vt:lpstr>
      <vt:lpstr>对话</vt:lpstr>
      <vt:lpstr>看图说话</vt:lpstr>
      <vt:lpstr>看图说话</vt:lpstr>
      <vt:lpstr>作诗</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1814</cp:revision>
  <dcterms:created xsi:type="dcterms:W3CDTF">2009-03-19T21:17:53Z</dcterms:created>
  <dcterms:modified xsi:type="dcterms:W3CDTF">2019-12-19T13:14:14Z</dcterms:modified>
</cp:coreProperties>
</file>